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4" r:id="rId2"/>
    <p:sldMasterId id="2147483667" r:id="rId3"/>
  </p:sldMasterIdLst>
  <p:notesMasterIdLst>
    <p:notesMasterId r:id="rId19"/>
  </p:notesMasterIdLst>
  <p:sldIdLst>
    <p:sldId id="2147481328" r:id="rId4"/>
    <p:sldId id="2147481487" r:id="rId5"/>
    <p:sldId id="2147481660" r:id="rId6"/>
    <p:sldId id="2147481661" r:id="rId7"/>
    <p:sldId id="2147481662" r:id="rId8"/>
    <p:sldId id="2147481610" r:id="rId9"/>
    <p:sldId id="2147481669" r:id="rId10"/>
    <p:sldId id="2147481670" r:id="rId11"/>
    <p:sldId id="2147481671" r:id="rId12"/>
    <p:sldId id="2147481663" r:id="rId13"/>
    <p:sldId id="2147481665" r:id="rId14"/>
    <p:sldId id="2147481666" r:id="rId15"/>
    <p:sldId id="2147481667" r:id="rId16"/>
    <p:sldId id="2147481668" r:id="rId17"/>
    <p:sldId id="2147481664" r:id="rId18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85739" autoAdjust="0"/>
  </p:normalViewPr>
  <p:slideViewPr>
    <p:cSldViewPr snapToGrid="0" snapToObjects="1">
      <p:cViewPr>
        <p:scale>
          <a:sx n="90" d="100"/>
          <a:sy n="90" d="100"/>
        </p:scale>
        <p:origin x="4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12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3632C-1060-9256-B871-CF2D89C7F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4B1BF4-B63F-AFAE-E998-1F066F592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CA3A2-B18E-8057-70BD-07374D7A6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59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C66CA-007A-DEED-0097-5198D5229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A27C11-7FFE-82E0-34B9-1381FC6D7C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78024A-7EF3-A8F7-A642-2AD0C5D17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19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900FF-ACEC-D81C-DCAC-4EF0824D2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066802-BCC3-0EF2-5351-FEF553107C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BF0C8B-6229-5DB5-6349-B7BC9B4F3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12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E891E-C135-A300-9A25-0B91F2752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60EC38-3C35-DCF7-7A92-2B348383B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A5FF0A-03EB-D7E6-7A05-9663AEAAF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24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FC5AD-97E5-F8FA-D422-27D9880F9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4ED819-B6B9-0A4D-49FD-55519F35CD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142949-BCB8-6FCB-88F7-13E8AEAE0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4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FFA46-2F15-CF03-1F70-C9DAB07A1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4833C3-9065-6686-350E-94E8E380B0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6A3549-9EAC-0F4C-1344-E9793CE43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59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9E656-710B-DE5D-54F6-539CA9068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2614B8-B3E6-2C19-300F-5C77C175BA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6ACF10-722A-233D-BB3A-5A4EB6B8E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56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489D2-0B09-8DD0-8F20-1D79A5D96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B6CE96-9419-1B93-B00A-44FFE19B9F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8EEB42-BAC9-7E60-2FFD-271EFF838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36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56EBE-DF8A-1519-C05E-D857AF436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33FCDA-2B49-9C1D-CBF5-A9AD62A394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DAD0A1-9FFF-0FA3-F22D-F5A20B069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8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58FF9-2CCE-2A72-5384-B5D8E22A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960084-C2A8-F9C0-CFD0-347BE55772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717E87-C1E1-1034-EEAE-470DFFAEE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23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5AA4D-803F-633E-38B5-C7DE931AB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4084A0-6DC8-CE70-C8C1-C23598B90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E39583-EED1-ECF2-2045-5BF7DFF53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24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66884-DBA6-BD2B-2C8F-5FBC2257A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B19A07-0EF5-36C0-A50F-369DAA3811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60EECF-3D2C-CB3D-D580-075EFE132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37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10E8A-D3A3-6705-4466-DE0DC6DAF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176725-337E-76B1-2E60-014E716DBB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621BCC-D6FD-C6B6-94FE-779712282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21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E4EA1-03D5-1E53-89C4-A4AD4F1F8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C6EE2D-065C-9809-6621-F44095A33D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8DF372-F418-9564-A4D4-5A3FED8BC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, Full Innovation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art Navy SemiTrans Overlay">
            <a:extLst>
              <a:ext uri="{FF2B5EF4-FFF2-40B4-BE49-F238E27FC236}">
                <a16:creationId xmlns:a16="http://schemas.microsoft.com/office/drawing/2014/main" id="{3F234039-F9BC-AAAE-A07E-DCF4926965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3"/>
            <a:ext cx="18288000" cy="10286998"/>
          </a:xfrm>
          <a:prstGeom prst="rect">
            <a:avLst/>
          </a:prstGeom>
          <a:solidFill>
            <a:srgbClr val="050D24">
              <a:alpha val="57647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Innovation Curve Overlay">
            <a:extLst>
              <a:ext uri="{FF2B5EF4-FFF2-40B4-BE49-F238E27FC236}">
                <a16:creationId xmlns:a16="http://schemas.microsoft.com/office/drawing/2014/main" id="{67EFF21B-9583-6EE9-5F33-149287A6B0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screen">
              <a:alphaModFix amt="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 ..</a:t>
            </a:r>
          </a:p>
        </p:txBody>
      </p:sp>
      <p:sp>
        <p:nvSpPr>
          <p:cNvPr id="8" name="Cover Photo Placeholder">
            <a:extLst>
              <a:ext uri="{FF2B5EF4-FFF2-40B4-BE49-F238E27FC236}">
                <a16:creationId xmlns:a16="http://schemas.microsoft.com/office/drawing/2014/main" id="{4B3E92DB-5563-6F86-C3D4-DF362E507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8288000" cy="10290362"/>
          </a:xfrm>
          <a:prstGeom prst="rect">
            <a:avLst/>
          </a:prstGeom>
          <a:noFill/>
        </p:spPr>
        <p:txBody>
          <a:bodyPr tIns="2743200" bIns="0" anchor="ctr"/>
          <a:lstStyle>
            <a:lvl1pPr marL="0" indent="0" algn="ctr">
              <a:buFontTx/>
              <a:buNone/>
              <a:defRPr sz="3600">
                <a:solidFill>
                  <a:schemeClr val="accent3"/>
                </a:solidFill>
                <a:latin typeface="+mn-lt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image. Then Reorder: Send to back</a:t>
            </a:r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D87E2A77-DBB3-3923-0029-4D3148E74DC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71500" y="9486902"/>
            <a:ext cx="1943100" cy="457200"/>
          </a:xfrm>
        </p:spPr>
        <p:txBody>
          <a:bodyPr/>
          <a:lstStyle/>
          <a:p>
            <a:r>
              <a:rPr lang="en-US" noProof="0" dirty="0"/>
              <a:t>May 2026</a:t>
            </a:r>
          </a:p>
        </p:txBody>
      </p:sp>
      <p:sp>
        <p:nvSpPr>
          <p:cNvPr id="13" name="Legal Line">
            <a:extLst>
              <a:ext uri="{FF2B5EF4-FFF2-40B4-BE49-F238E27FC236}">
                <a16:creationId xmlns:a16="http://schemas.microsoft.com/office/drawing/2014/main" id="{36D0E9C7-1F5A-81CC-4242-80983EF9D3C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743200" y="9486904"/>
            <a:ext cx="8640000" cy="4572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 | NTT Ltd. and its affiliates are NTT DATA, Inc. companies</a:t>
            </a:r>
          </a:p>
        </p:txBody>
      </p:sp>
      <p:sp>
        <p:nvSpPr>
          <p:cNvPr id="14" name="Information Type">
            <a:extLst>
              <a:ext uri="{FF2B5EF4-FFF2-40B4-BE49-F238E27FC236}">
                <a16:creationId xmlns:a16="http://schemas.microsoft.com/office/drawing/2014/main" id="{F8A3F60F-BBBB-8A08-44FD-39E6AB0E20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973300" y="539694"/>
            <a:ext cx="3098820" cy="457200"/>
          </a:xfrm>
          <a:prstGeom prst="rect">
            <a:avLst/>
          </a:prstGeom>
        </p:spPr>
        <p:txBody>
          <a:bodyPr anchor="ctr"/>
          <a:lstStyle>
            <a:lvl1pPr algn="ctr">
              <a:defRPr lang="en-US" sz="165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  <p:sp>
        <p:nvSpPr>
          <p:cNvPr id="7" name="NTT DATA Global Logo" descr="NTT DATA Global Logo">
            <a:extLst>
              <a:ext uri="{FF2B5EF4-FFF2-40B4-BE49-F238E27FC236}">
                <a16:creationId xmlns:a16="http://schemas.microsoft.com/office/drawing/2014/main" id="{67CD9146-46D1-2584-90C9-AC323E0D78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 bwMode="black">
          <a:xfrm>
            <a:off x="603505" y="480060"/>
            <a:ext cx="2939586" cy="60011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none" lIns="0" tIns="0" rIns="0" bIns="0"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289963B8-6E2F-5789-EF80-E5E2D21D1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5715000"/>
            <a:ext cx="7200900" cy="80010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dirty="0" smtClean="0"/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Click to enter/edit subtitle text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32F4D80C-C221-F8D0-FC62-DDD4F8E72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3657600"/>
            <a:ext cx="7200900" cy="20574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74983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1257300"/>
            <a:ext cx="17145000" cy="1028700"/>
          </a:xfrm>
        </p:spPr>
        <p:txBody>
          <a:bodyPr>
            <a:noAutofit/>
          </a:bodyPr>
          <a:lstStyle>
            <a:lvl1pPr marL="0" indent="0">
              <a:buNone/>
              <a:defRPr lang="en-US" sz="3000" kern="1200" dirty="0" smtClean="0">
                <a:solidFill>
                  <a:srgbClr val="19A3F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68FE96-3E29-F907-5227-E6C308DA18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500" y="2514600"/>
            <a:ext cx="8343900" cy="6858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71A1A39-1496-229F-4AC6-886D7CFB5B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72600" y="2514600"/>
            <a:ext cx="8343900" cy="6858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06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68FE96-3E29-F907-5227-E6C308DA18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500" y="2514600"/>
            <a:ext cx="5486400" cy="6858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71A1A39-1496-229F-4AC6-886D7CFB5B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0" y="2514600"/>
            <a:ext cx="5486400" cy="6858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ADFD2628-F803-8221-12EB-7198D35022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230100" y="2514600"/>
            <a:ext cx="5486400" cy="6858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1257300"/>
            <a:ext cx="17145000" cy="1028700"/>
          </a:xfrm>
        </p:spPr>
        <p:txBody>
          <a:bodyPr>
            <a:noAutofit/>
          </a:bodyPr>
          <a:lstStyle>
            <a:lvl1pPr marL="0" indent="0">
              <a:buNone/>
              <a:defRPr lang="en-US" sz="3000" kern="1200" dirty="0" smtClean="0">
                <a:solidFill>
                  <a:srgbClr val="19A3F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39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_Picture Righ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18A9578-38C1-F618-D2D6-E94DBB278B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230100" y="0"/>
            <a:ext cx="6057900" cy="10287000"/>
          </a:xfrm>
          <a:prstGeom prst="rect">
            <a:avLst/>
          </a:prstGeom>
          <a:solidFill>
            <a:schemeClr val="accent6"/>
          </a:solidFill>
        </p:spPr>
        <p:txBody>
          <a:bodyPr tIns="2743200"/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6E0CB35-CBF9-AFA5-830C-F4D86F0889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2230100" y="7803000"/>
            <a:ext cx="6057900" cy="2484000"/>
          </a:xfrm>
          <a:prstGeom prst="rect">
            <a:avLst/>
          </a:prstGeom>
          <a:gradFill>
            <a:gsLst>
              <a:gs pos="0">
                <a:schemeClr val="tx1"/>
              </a:gs>
              <a:gs pos="80000">
                <a:schemeClr val="tx1">
                  <a:alpha val="0"/>
                </a:schemeClr>
              </a:gs>
            </a:gsLst>
            <a:lin ang="16200000" scaled="1"/>
          </a:gradFill>
        </p:spPr>
        <p:txBody>
          <a:bodyPr vert="horz" wrap="square" lIns="0" tIns="0" rIns="0" bIns="0" rtlCol="0">
            <a:noAutofit/>
          </a:bodyPr>
          <a:lstStyle>
            <a:lvl1pPr>
              <a:defRPr lang="en-US" sz="200" dirty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FD5DCD-A058-BA6E-8E0D-D130A5FA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57203"/>
            <a:ext cx="11164788" cy="800098"/>
          </a:xfrm>
        </p:spPr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95B26E05-4E72-7286-8684-F1C3EF9A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1500" y="9601200"/>
            <a:ext cx="1371600" cy="457200"/>
          </a:xfrm>
        </p:spPr>
        <p:txBody>
          <a:bodyPr/>
          <a:lstStyle/>
          <a:p>
            <a:r>
              <a:rPr lang="en-US" dirty="0"/>
              <a:t>May 2026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44ADDCA-F503-D349-C6BB-164807474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0" y="9601200"/>
            <a:ext cx="6172200" cy="457200"/>
          </a:xfrm>
        </p:spPr>
        <p:txBody>
          <a:bodyPr/>
          <a:lstStyle/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79A584A-E702-21E6-51FB-F154FDFE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900" y="9601200"/>
            <a:ext cx="1600200" cy="457200"/>
          </a:xfrm>
        </p:spPr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15659F-4F4C-38A5-B613-2B8D30CFF5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2057400"/>
            <a:ext cx="11164788" cy="73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NTT DATA Global Logo" descr="NTT DATA Global Logo">
            <a:extLst>
              <a:ext uri="{FF2B5EF4-FFF2-40B4-BE49-F238E27FC236}">
                <a16:creationId xmlns:a16="http://schemas.microsoft.com/office/drawing/2014/main" id="{DB1F5B8F-7B00-67C5-B9BC-4A82BCC1DD2E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 bwMode="black">
          <a:xfrm>
            <a:off x="15883128" y="9643970"/>
            <a:ext cx="1819800" cy="3715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none" lIns="0" tIns="0" rIns="0" bIns="0"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_Picture Righ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18A9578-38C1-F618-D2D6-E94DBB278B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0"/>
            <a:ext cx="6057900" cy="10287000"/>
          </a:xfrm>
          <a:prstGeom prst="rect">
            <a:avLst/>
          </a:prstGeom>
          <a:solidFill>
            <a:schemeClr val="accent6"/>
          </a:solidFill>
        </p:spPr>
        <p:txBody>
          <a:bodyPr tIns="2743200"/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6E0CB35-CBF9-AFA5-830C-F4D86F0889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0" y="7803000"/>
            <a:ext cx="6057900" cy="2484000"/>
          </a:xfrm>
          <a:prstGeom prst="rect">
            <a:avLst/>
          </a:prstGeom>
          <a:gradFill>
            <a:gsLst>
              <a:gs pos="0">
                <a:schemeClr val="tx1"/>
              </a:gs>
              <a:gs pos="80000">
                <a:schemeClr val="tx1">
                  <a:alpha val="0"/>
                </a:schemeClr>
              </a:gs>
            </a:gsLst>
            <a:lin ang="16200000" scaled="1"/>
          </a:gradFill>
        </p:spPr>
        <p:txBody>
          <a:bodyPr vert="horz" wrap="square" lIns="0" tIns="0" rIns="0" bIns="0" rtlCol="0">
            <a:noAutofit/>
          </a:bodyPr>
          <a:lstStyle>
            <a:lvl1pPr>
              <a:defRPr lang="en-US" sz="200" dirty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FD5DCD-A058-BA6E-8E0D-D130A5FA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000" y="457203"/>
            <a:ext cx="11164788" cy="800098"/>
          </a:xfrm>
        </p:spPr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95B26E05-4E72-7286-8684-F1C3EF9A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6000" y="9601200"/>
            <a:ext cx="1371600" cy="457200"/>
          </a:xfrm>
        </p:spPr>
        <p:txBody>
          <a:bodyPr/>
          <a:lstStyle/>
          <a:p>
            <a:r>
              <a:rPr lang="en-US" dirty="0"/>
              <a:t>May 2026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44ADDCA-F503-D349-C6BB-164807474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1900" y="9601200"/>
            <a:ext cx="6172200" cy="457200"/>
          </a:xfrm>
        </p:spPr>
        <p:txBody>
          <a:bodyPr/>
          <a:lstStyle/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79A584A-E702-21E6-51FB-F154FDFE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38400" y="9601200"/>
            <a:ext cx="1350000" cy="457200"/>
          </a:xfrm>
        </p:spPr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15659F-4F4C-38A5-B613-2B8D30CFF5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66000" y="2057400"/>
            <a:ext cx="11164788" cy="73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NTT DATA Global Logo">
            <a:extLst>
              <a:ext uri="{FF2B5EF4-FFF2-40B4-BE49-F238E27FC236}">
                <a16:creationId xmlns:a16="http://schemas.microsoft.com/office/drawing/2014/main" id="{77654B43-38ED-0BA5-61CD-684426C4D8E1}"/>
              </a:ext>
            </a:extLst>
          </p:cNvPr>
          <p:cNvSpPr/>
          <p:nvPr userDrawn="1"/>
        </p:nvSpPr>
        <p:spPr bwMode="black">
          <a:xfrm>
            <a:off x="15883131" y="9642348"/>
            <a:ext cx="1817458" cy="370332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chemeClr val="bg1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262921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_Picture Full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CCAE21C-42ED-4CFD-A1E1-FE234323EC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200" dirty="0"/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E458B2-7812-E8AD-4970-5423E483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57203"/>
            <a:ext cx="17145000" cy="800098"/>
          </a:xfrm>
        </p:spPr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D23016C3-020E-F59B-B093-AF00017D3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1500" y="9601200"/>
            <a:ext cx="1371600" cy="457200"/>
          </a:xfrm>
        </p:spPr>
        <p:txBody>
          <a:bodyPr/>
          <a:lstStyle/>
          <a:p>
            <a:r>
              <a:rPr lang="en-US" dirty="0"/>
              <a:t>May 2026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AFDF0E-793E-3BAB-B9B2-419D6680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0" y="9601200"/>
            <a:ext cx="6172200" cy="457200"/>
          </a:xfrm>
        </p:spPr>
        <p:txBody>
          <a:bodyPr/>
          <a:lstStyle/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460F8F93-07C4-982B-CDB9-2EE2E568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900" y="9601200"/>
            <a:ext cx="1600200" cy="457200"/>
          </a:xfrm>
        </p:spPr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B70F60AE-227C-ECDE-01EE-937ED32BA3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1500" y="2057400"/>
            <a:ext cx="17145000" cy="73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NTT DATA Global Logo">
            <a:extLst>
              <a:ext uri="{FF2B5EF4-FFF2-40B4-BE49-F238E27FC236}">
                <a16:creationId xmlns:a16="http://schemas.microsoft.com/office/drawing/2014/main" id="{B5D84FD5-FFEE-DAB5-C491-E29FF8B448FC}"/>
              </a:ext>
            </a:extLst>
          </p:cNvPr>
          <p:cNvSpPr/>
          <p:nvPr userDrawn="1"/>
        </p:nvSpPr>
        <p:spPr bwMode="black">
          <a:xfrm>
            <a:off x="15883131" y="9642348"/>
            <a:ext cx="1817458" cy="370332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chemeClr val="bg1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7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0077599-73C2-4B77-944D-C34B64F408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728961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Picture Bottom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008BF2A-3887-409B-2567-9779543E99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0" y="7803000"/>
            <a:ext cx="18288000" cy="2484000"/>
          </a:xfrm>
          <a:prstGeom prst="rect">
            <a:avLst/>
          </a:prstGeom>
          <a:gradFill>
            <a:gsLst>
              <a:gs pos="0">
                <a:schemeClr val="tx1"/>
              </a:gs>
              <a:gs pos="80000">
                <a:schemeClr val="tx1">
                  <a:alpha val="0"/>
                </a:schemeClr>
              </a:gs>
            </a:gsLst>
            <a:lin ang="16200000" scaled="1"/>
          </a:gradFill>
        </p:spPr>
        <p:txBody>
          <a:bodyPr vert="horz" wrap="square" lIns="0" tIns="0" rIns="0" bIns="0" rtlCol="0">
            <a:noAutofit/>
          </a:bodyPr>
          <a:lstStyle>
            <a:lvl1pPr>
              <a:defRPr lang="en-US" sz="200" dirty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FFDFCF-06B3-B1E9-4AA9-A94C667D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57203"/>
            <a:ext cx="17145000" cy="800098"/>
          </a:xfrm>
        </p:spPr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58D1E14-497D-57AB-3E63-27616F7E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1500" y="9601200"/>
            <a:ext cx="1371600" cy="457200"/>
          </a:xfrm>
        </p:spPr>
        <p:txBody>
          <a:bodyPr/>
          <a:lstStyle/>
          <a:p>
            <a:r>
              <a:rPr lang="en-US" dirty="0"/>
              <a:t>May 2026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3888485-35F3-26D5-0693-A7C5366F5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0" y="9601200"/>
            <a:ext cx="6172200" cy="457200"/>
          </a:xfrm>
        </p:spPr>
        <p:txBody>
          <a:bodyPr/>
          <a:lstStyle/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32100AF-D93A-DCF2-05F9-CCF6EAC8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900" y="9601200"/>
            <a:ext cx="1600200" cy="457200"/>
          </a:xfrm>
        </p:spPr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7DB1605-AC92-8D46-60B1-1598F2438CB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500" y="2057400"/>
            <a:ext cx="17145000" cy="2546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NTT DATA Global Logo" descr="NTT DATA Global Logo">
            <a:extLst>
              <a:ext uri="{FF2B5EF4-FFF2-40B4-BE49-F238E27FC236}">
                <a16:creationId xmlns:a16="http://schemas.microsoft.com/office/drawing/2014/main" id="{69063DEE-DA4D-0CC3-9E47-F4729A81FA2C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 bwMode="black">
          <a:xfrm>
            <a:off x="15883128" y="9643970"/>
            <a:ext cx="1819800" cy="3715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none" lIns="0" tIns="0" rIns="0" bIns="0"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4ED725C-5701-90B3-92A2-BAE98517DD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022476"/>
            <a:ext cx="18288000" cy="52645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 sz="36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image.</a:t>
            </a:r>
            <a:br>
              <a:rPr lang="en-US" dirty="0"/>
            </a:br>
            <a:r>
              <a:rPr lang="en-US" dirty="0"/>
              <a:t>Then Reorder: Send to back</a:t>
            </a:r>
          </a:p>
        </p:txBody>
      </p:sp>
    </p:spTree>
    <p:extLst>
      <p:ext uri="{BB962C8B-B14F-4D97-AF65-F5344CB8AC3E}">
        <p14:creationId xmlns:p14="http://schemas.microsoft.com/office/powerpoint/2010/main" val="3569218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224E-6D9A-F20A-E95C-3BD86FD1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3C075-3634-BEB1-AB31-623AD293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57D48-2016-6562-8C30-A2CF18ED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B9585-B814-96B8-821F-CFBD1EE5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9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A231-5EDC-C1A1-4ABB-BC6DA52F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24402-4AF5-E408-D3B7-C911837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B1DA6-2C96-66B0-2A4C-85DA505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79F26-3C27-4303-6B8D-77E75E53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21A092-B787-801E-8664-20954CF68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2057400"/>
            <a:ext cx="17145000" cy="73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3426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66817-B6CF-A2DE-966F-DB9281D30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2057400"/>
            <a:ext cx="8343900" cy="73152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829AD-F282-6D19-1BDE-62A372EE4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72600" y="2057400"/>
            <a:ext cx="8343900" cy="73152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FB687-132C-1CA9-8A9A-779EFBBC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9F7A9-35D1-1344-0A60-0E8C3F56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9646E-BBCC-2CA0-9416-FFBF3870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0" y="9601200"/>
            <a:ext cx="61722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A3CBC-D481-CBC2-5EFC-A4CAE034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60D39823-8059-4D49-BD26-6D32C31B8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21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66817-B6CF-A2DE-966F-DB9281D30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2057400"/>
            <a:ext cx="5486400" cy="73152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829AD-F282-6D19-1BDE-62A372EE4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057400"/>
            <a:ext cx="5486400" cy="73152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BCA8BAD-045F-5449-26C8-1CC7E5D921A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2230100" y="2057400"/>
            <a:ext cx="5486400" cy="73152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FB687-132C-1CA9-8A9A-779EFBBC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9F7A9-35D1-1344-0A60-0E8C3F56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9646E-BBCC-2CA0-9416-FFBF3870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0" y="9601200"/>
            <a:ext cx="61722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A3CBC-D481-CBC2-5EFC-A4CAE034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60D39823-8059-4D49-BD26-6D32C31B8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8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, Paartial Innovation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art Navy SemiTrans Overlay">
            <a:extLst>
              <a:ext uri="{FF2B5EF4-FFF2-40B4-BE49-F238E27FC236}">
                <a16:creationId xmlns:a16="http://schemas.microsoft.com/office/drawing/2014/main" id="{3F234039-F9BC-AAAE-A07E-DCF4926965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3"/>
            <a:ext cx="18288000" cy="10286998"/>
          </a:xfrm>
          <a:prstGeom prst="rect">
            <a:avLst/>
          </a:prstGeom>
          <a:solidFill>
            <a:srgbClr val="050D24">
              <a:alpha val="57647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D87E2A77-DBB3-3923-0029-4D3148E74DC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71500" y="9486902"/>
            <a:ext cx="1943100" cy="457200"/>
          </a:xfrm>
        </p:spPr>
        <p:txBody>
          <a:bodyPr/>
          <a:lstStyle/>
          <a:p>
            <a:r>
              <a:rPr lang="en-US" noProof="0" dirty="0"/>
              <a:t>May 2026</a:t>
            </a:r>
          </a:p>
        </p:txBody>
      </p:sp>
      <p:sp>
        <p:nvSpPr>
          <p:cNvPr id="13" name="Legal Line">
            <a:extLst>
              <a:ext uri="{FF2B5EF4-FFF2-40B4-BE49-F238E27FC236}">
                <a16:creationId xmlns:a16="http://schemas.microsoft.com/office/drawing/2014/main" id="{36D0E9C7-1F5A-81CC-4242-80983EF9D3C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743200" y="9486904"/>
            <a:ext cx="8640000" cy="4572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 | NTT Ltd. and its affiliates are NTT DATA, Inc. companies</a:t>
            </a:r>
          </a:p>
        </p:txBody>
      </p:sp>
      <p:sp>
        <p:nvSpPr>
          <p:cNvPr id="14" name="Information Type">
            <a:extLst>
              <a:ext uri="{FF2B5EF4-FFF2-40B4-BE49-F238E27FC236}">
                <a16:creationId xmlns:a16="http://schemas.microsoft.com/office/drawing/2014/main" id="{F8A3F60F-BBBB-8A08-44FD-39E6AB0E20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973300" y="539694"/>
            <a:ext cx="3098820" cy="457200"/>
          </a:xfrm>
          <a:prstGeom prst="rect">
            <a:avLst/>
          </a:prstGeom>
        </p:spPr>
        <p:txBody>
          <a:bodyPr anchor="ctr"/>
          <a:lstStyle>
            <a:lvl1pPr algn="ctr">
              <a:defRPr lang="en-US" sz="165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[Information Type]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D957E5C-35D4-A4D9-6D53-531FEABE9B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screen">
              <a:alphaModFix amt="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  =</a:t>
            </a:r>
          </a:p>
        </p:txBody>
      </p:sp>
      <p:sp>
        <p:nvSpPr>
          <p:cNvPr id="8" name="Cover Photo Placeholder">
            <a:extLst>
              <a:ext uri="{FF2B5EF4-FFF2-40B4-BE49-F238E27FC236}">
                <a16:creationId xmlns:a16="http://schemas.microsoft.com/office/drawing/2014/main" id="{4B3E92DB-5563-6F86-C3D4-DF362E507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8288000" cy="10290362"/>
          </a:xfrm>
          <a:prstGeom prst="rect">
            <a:avLst/>
          </a:prstGeom>
          <a:noFill/>
        </p:spPr>
        <p:txBody>
          <a:bodyPr tIns="2743200" bIns="0" anchor="ctr"/>
          <a:lstStyle>
            <a:lvl1pPr marL="0" indent="0" algn="ctr">
              <a:buFontTx/>
              <a:buNone/>
              <a:defRPr sz="3600">
                <a:solidFill>
                  <a:schemeClr val="accent3"/>
                </a:solidFill>
                <a:latin typeface="+mn-lt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image. Then Reorder: Send to back</a:t>
            </a:r>
          </a:p>
        </p:txBody>
      </p:sp>
      <p:sp>
        <p:nvSpPr>
          <p:cNvPr id="7" name="NTT DATA Global Logo" descr="NTT DATA Global Logo">
            <a:extLst>
              <a:ext uri="{FF2B5EF4-FFF2-40B4-BE49-F238E27FC236}">
                <a16:creationId xmlns:a16="http://schemas.microsoft.com/office/drawing/2014/main" id="{67CD9146-46D1-2584-90C9-AC323E0D78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 bwMode="black">
          <a:xfrm>
            <a:off x="603505" y="480060"/>
            <a:ext cx="2939586" cy="60011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none" lIns="0" tIns="0" rIns="0" bIns="0"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289963B8-6E2F-5789-EF80-E5E2D21D1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5715000"/>
            <a:ext cx="7200900" cy="80010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dirty="0" smtClean="0"/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Click to enter/edit subtitle text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32F4D80C-C221-F8D0-FC62-DDD4F8E72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3657600"/>
            <a:ext cx="7200900" cy="20574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1053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1257300"/>
            <a:ext cx="17145000" cy="1028700"/>
          </a:xfrm>
        </p:spPr>
        <p:txBody>
          <a:bodyPr>
            <a:noAutofit/>
          </a:bodyPr>
          <a:lstStyle>
            <a:lvl1pPr marL="0" indent="0">
              <a:buNone/>
              <a:defRPr lang="en-US" sz="300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03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1257300"/>
            <a:ext cx="17145000" cy="1028700"/>
          </a:xfrm>
        </p:spPr>
        <p:txBody>
          <a:bodyPr>
            <a:noAutofit/>
          </a:bodyPr>
          <a:lstStyle>
            <a:lvl1pPr marL="0" indent="0">
              <a:buNone/>
              <a:defRPr lang="en-US" sz="300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68FE96-3E29-F907-5227-E6C308DA18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500" y="2514600"/>
            <a:ext cx="17145000" cy="6858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6916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1257300"/>
            <a:ext cx="17145000" cy="1028700"/>
          </a:xfrm>
        </p:spPr>
        <p:txBody>
          <a:bodyPr>
            <a:noAutofit/>
          </a:bodyPr>
          <a:lstStyle>
            <a:lvl1pPr marL="0" indent="0">
              <a:buNone/>
              <a:defRPr lang="en-US" sz="300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68FE96-3E29-F907-5227-E6C308DA18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500" y="2514600"/>
            <a:ext cx="8343900" cy="6858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71A1A39-1496-229F-4AC6-886D7CFB5B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72600" y="2514600"/>
            <a:ext cx="8343900" cy="6858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578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68FE96-3E29-F907-5227-E6C308DA18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500" y="2514600"/>
            <a:ext cx="5486400" cy="6858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71A1A39-1496-229F-4AC6-886D7CFB5B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0" y="2514600"/>
            <a:ext cx="5486400" cy="6858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ADFD2628-F803-8221-12EB-7198D35022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230100" y="2514600"/>
            <a:ext cx="5486400" cy="6858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1257300"/>
            <a:ext cx="17145000" cy="1028700"/>
          </a:xfrm>
        </p:spPr>
        <p:txBody>
          <a:bodyPr>
            <a:noAutofit/>
          </a:bodyPr>
          <a:lstStyle>
            <a:lvl1pPr marL="0" indent="0">
              <a:buNone/>
              <a:defRPr lang="en-US" sz="300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70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_Picture Righ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18A9578-38C1-F618-D2D6-E94DBB278B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230100" y="0"/>
            <a:ext cx="6057900" cy="10287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2743200"/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6E0CB35-CBF9-AFA5-830C-F4D86F0889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2230100" y="7803000"/>
            <a:ext cx="6057900" cy="2484000"/>
          </a:xfrm>
          <a:prstGeom prst="rect">
            <a:avLst/>
          </a:prstGeom>
          <a:gradFill>
            <a:gsLst>
              <a:gs pos="0">
                <a:schemeClr val="tx1"/>
              </a:gs>
              <a:gs pos="80000">
                <a:schemeClr val="tx1">
                  <a:alpha val="0"/>
                </a:schemeClr>
              </a:gs>
            </a:gsLst>
            <a:lin ang="16200000" scaled="1"/>
          </a:gradFill>
        </p:spPr>
        <p:txBody>
          <a:bodyPr vert="horz" wrap="square" lIns="0" tIns="0" rIns="0" bIns="0" rtlCol="0">
            <a:noAutofit/>
          </a:bodyPr>
          <a:lstStyle>
            <a:lvl1pPr>
              <a:defRPr lang="en-US" sz="200" dirty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FD5DCD-A058-BA6E-8E0D-D130A5FA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57203"/>
            <a:ext cx="11164788" cy="800098"/>
          </a:xfrm>
        </p:spPr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95B26E05-4E72-7286-8684-F1C3EF9A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1500" y="9601200"/>
            <a:ext cx="1371600" cy="457200"/>
          </a:xfrm>
        </p:spPr>
        <p:txBody>
          <a:bodyPr/>
          <a:lstStyle/>
          <a:p>
            <a:r>
              <a:rPr lang="en-US" dirty="0"/>
              <a:t>May 2026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44ADDCA-F503-D349-C6BB-164807474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0" y="9601200"/>
            <a:ext cx="6172200" cy="457200"/>
          </a:xfrm>
        </p:spPr>
        <p:txBody>
          <a:bodyPr/>
          <a:lstStyle/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79A584A-E702-21E6-51FB-F154FDFE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900" y="9601200"/>
            <a:ext cx="1600200" cy="457200"/>
          </a:xfrm>
        </p:spPr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15659F-4F4C-38A5-B613-2B8D30CFF5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2057400"/>
            <a:ext cx="11164788" cy="73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NTT DATA Global Logo" descr="NTT DATA Global Logo">
            <a:extLst>
              <a:ext uri="{FF2B5EF4-FFF2-40B4-BE49-F238E27FC236}">
                <a16:creationId xmlns:a16="http://schemas.microsoft.com/office/drawing/2014/main" id="{57782DF0-3185-A394-7E83-1846F0AFFAC1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 bwMode="black">
          <a:xfrm>
            <a:off x="15883128" y="9643970"/>
            <a:ext cx="1819800" cy="3715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none" lIns="0" tIns="0" rIns="0" bIns="0"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123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_Picture Righ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18A9578-38C1-F618-D2D6-E94DBB278B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0"/>
            <a:ext cx="6057900" cy="10287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2743200"/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6E0CB35-CBF9-AFA5-830C-F4D86F0889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0" y="7803000"/>
            <a:ext cx="6057900" cy="2484000"/>
          </a:xfrm>
          <a:prstGeom prst="rect">
            <a:avLst/>
          </a:prstGeom>
          <a:gradFill>
            <a:gsLst>
              <a:gs pos="0">
                <a:schemeClr val="tx1"/>
              </a:gs>
              <a:gs pos="80000">
                <a:schemeClr val="tx1">
                  <a:alpha val="0"/>
                </a:schemeClr>
              </a:gs>
            </a:gsLst>
            <a:lin ang="16200000" scaled="1"/>
          </a:gradFill>
        </p:spPr>
        <p:txBody>
          <a:bodyPr vert="horz" wrap="square" lIns="0" tIns="0" rIns="0" bIns="0" rtlCol="0">
            <a:noAutofit/>
          </a:bodyPr>
          <a:lstStyle>
            <a:lvl1pPr>
              <a:defRPr lang="en-US" sz="200" dirty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FD5DCD-A058-BA6E-8E0D-D130A5FA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000" y="457203"/>
            <a:ext cx="11164788" cy="800098"/>
          </a:xfrm>
        </p:spPr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95B26E05-4E72-7286-8684-F1C3EF9A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1696" y="9601200"/>
            <a:ext cx="1371600" cy="457200"/>
          </a:xfrm>
        </p:spPr>
        <p:txBody>
          <a:bodyPr/>
          <a:lstStyle/>
          <a:p>
            <a:r>
              <a:rPr lang="en-US" dirty="0"/>
              <a:t>May 2026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44ADDCA-F503-D349-C6BB-164807474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7596" y="9601200"/>
            <a:ext cx="6172200" cy="457200"/>
          </a:xfrm>
        </p:spPr>
        <p:txBody>
          <a:bodyPr/>
          <a:lstStyle/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79A584A-E702-21E6-51FB-F154FDFE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34096" y="9601200"/>
            <a:ext cx="1350000" cy="457200"/>
          </a:xfrm>
        </p:spPr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15659F-4F4C-38A5-B613-2B8D30CFF5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66000" y="2057400"/>
            <a:ext cx="11164788" cy="73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NTT DATA Global Logo">
            <a:extLst>
              <a:ext uri="{FF2B5EF4-FFF2-40B4-BE49-F238E27FC236}">
                <a16:creationId xmlns:a16="http://schemas.microsoft.com/office/drawing/2014/main" id="{8147FCD7-6D39-D63D-6FB4-CEB8D23FE109}"/>
              </a:ext>
            </a:extLst>
          </p:cNvPr>
          <p:cNvSpPr/>
          <p:nvPr userDrawn="1"/>
        </p:nvSpPr>
        <p:spPr bwMode="black">
          <a:xfrm>
            <a:off x="15883131" y="9642348"/>
            <a:ext cx="1817458" cy="370332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chemeClr val="bg2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42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_Picture Bottom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008BF2A-3887-409B-2567-9779543E99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0" y="7803000"/>
            <a:ext cx="18288000" cy="2484000"/>
          </a:xfrm>
          <a:prstGeom prst="rect">
            <a:avLst/>
          </a:prstGeom>
          <a:gradFill>
            <a:gsLst>
              <a:gs pos="0">
                <a:schemeClr val="tx1"/>
              </a:gs>
              <a:gs pos="80000">
                <a:schemeClr val="tx1">
                  <a:alpha val="0"/>
                </a:schemeClr>
              </a:gs>
            </a:gsLst>
            <a:lin ang="16200000" scaled="1"/>
          </a:gradFill>
        </p:spPr>
        <p:txBody>
          <a:bodyPr vert="horz" wrap="square" lIns="0" tIns="0" rIns="0" bIns="0" rtlCol="0">
            <a:noAutofit/>
          </a:bodyPr>
          <a:lstStyle>
            <a:lvl1pPr>
              <a:defRPr lang="en-US" sz="200" dirty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FFDFCF-06B3-B1E9-4AA9-A94C667D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57203"/>
            <a:ext cx="17145000" cy="800098"/>
          </a:xfrm>
        </p:spPr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58D1E14-497D-57AB-3E63-27616F7E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1500" y="9601200"/>
            <a:ext cx="1371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May 2026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3888485-35F3-26D5-0693-A7C5366F5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0" y="9601200"/>
            <a:ext cx="6172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32100AF-D93A-DCF2-05F9-CCF6EAC8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900" y="9601200"/>
            <a:ext cx="1600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7DB1605-AC92-8D46-60B1-1598F2438CB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500" y="2057400"/>
            <a:ext cx="17145000" cy="24380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NTT DATA Global Logo" descr="NTT DATA Global Logo">
            <a:extLst>
              <a:ext uri="{FF2B5EF4-FFF2-40B4-BE49-F238E27FC236}">
                <a16:creationId xmlns:a16="http://schemas.microsoft.com/office/drawing/2014/main" id="{7F56644D-81F2-9192-7DBD-2B159E428FD7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 bwMode="black">
          <a:xfrm>
            <a:off x="15883128" y="9643970"/>
            <a:ext cx="1819800" cy="3715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none" lIns="0" tIns="0" rIns="0" bIns="0"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4ED725C-5701-90B3-92A2-BAE98517DD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022476"/>
            <a:ext cx="18288000" cy="52645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 sz="36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image.</a:t>
            </a:r>
            <a:br>
              <a:rPr lang="en-US" dirty="0"/>
            </a:br>
            <a:r>
              <a:rPr lang="en-US" dirty="0"/>
              <a:t>Then Reorder: Send to back</a:t>
            </a:r>
          </a:p>
        </p:txBody>
      </p:sp>
    </p:spTree>
    <p:extLst>
      <p:ext uri="{BB962C8B-B14F-4D97-AF65-F5344CB8AC3E}">
        <p14:creationId xmlns:p14="http://schemas.microsoft.com/office/powerpoint/2010/main" val="36793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3F234039-F9BC-AAAE-A07E-DCF4926965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3"/>
            <a:ext cx="18288000" cy="10286998"/>
          </a:xfrm>
          <a:prstGeom prst="rect">
            <a:avLst/>
          </a:prstGeom>
          <a:solidFill>
            <a:srgbClr val="050D24">
              <a:alpha val="57647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">
            <a:extLst>
              <a:ext uri="{FF2B5EF4-FFF2-40B4-BE49-F238E27FC236}">
                <a16:creationId xmlns:a16="http://schemas.microsoft.com/office/drawing/2014/main" id="{44AC6934-5FBE-FCD3-D1F4-5F0671E877A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noProof="0" dirty="0"/>
              <a:t>May 2026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8721CA36-DC1A-9DA0-482B-013C59CEC0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5715000"/>
            <a:ext cx="17145000" cy="800100"/>
          </a:xfrm>
          <a:prstGeom prst="rect">
            <a:avLst/>
          </a:prstGeom>
        </p:spPr>
        <p:txBody>
          <a:bodyPr lIns="0" tIns="45720" rIns="0"/>
          <a:lstStyle>
            <a:lvl1pPr algn="l">
              <a:defRPr lang="en-US" dirty="0" smtClean="0"/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Click to enter/edit subtitle text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32F4D80C-C221-F8D0-FC62-DDD4F8E72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3657600"/>
            <a:ext cx="17145000" cy="20574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5" name="Legal Line">
            <a:extLst>
              <a:ext uri="{FF2B5EF4-FFF2-40B4-BE49-F238E27FC236}">
                <a16:creationId xmlns:a16="http://schemas.microsoft.com/office/drawing/2014/main" id="{8F5AF9E9-1EA9-189A-D454-5A87BA7AE18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2743200" y="9486904"/>
            <a:ext cx="8640000" cy="4572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 | NTT Ltd. and its affiliates are NTT DATA, Inc. companies</a:t>
            </a:r>
          </a:p>
        </p:txBody>
      </p:sp>
      <p:sp>
        <p:nvSpPr>
          <p:cNvPr id="7" name="InformationType">
            <a:extLst>
              <a:ext uri="{FF2B5EF4-FFF2-40B4-BE49-F238E27FC236}">
                <a16:creationId xmlns:a16="http://schemas.microsoft.com/office/drawing/2014/main" id="{51B77B86-8916-AB81-4396-509FE36516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973300" y="9486902"/>
            <a:ext cx="3098820" cy="457200"/>
          </a:xfrm>
          <a:prstGeom prst="rect">
            <a:avLst/>
          </a:prstGeom>
        </p:spPr>
        <p:txBody>
          <a:bodyPr anchor="ctr"/>
          <a:lstStyle>
            <a:lvl1pPr algn="ctr">
              <a:defRPr lang="en-US" sz="165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0CD6D9D-8D6C-BE0D-BAC6-0180996D77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8288000" cy="10293724"/>
          </a:xfrm>
          <a:prstGeom prst="rect">
            <a:avLst/>
          </a:prstGeom>
          <a:noFill/>
        </p:spPr>
        <p:txBody>
          <a:bodyPr tIns="2743200" bIns="0" anchor="ctr"/>
          <a:lstStyle>
            <a:lvl1pPr marL="0" indent="0" algn="ctr">
              <a:buFontTx/>
              <a:buNone/>
              <a:defRPr sz="3600">
                <a:solidFill>
                  <a:schemeClr val="accent3"/>
                </a:solidFill>
                <a:latin typeface="+mn-lt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image. Then Reorder: Send to back</a:t>
            </a:r>
          </a:p>
        </p:txBody>
      </p:sp>
      <p:sp>
        <p:nvSpPr>
          <p:cNvPr id="3" name="NTT DATA Global Logo" descr="NTT DATA Global Logo">
            <a:extLst>
              <a:ext uri="{FF2B5EF4-FFF2-40B4-BE49-F238E27FC236}">
                <a16:creationId xmlns:a16="http://schemas.microsoft.com/office/drawing/2014/main" id="{111A4B15-57F9-BE95-1E63-1DD7D499E2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 bwMode="black">
          <a:xfrm>
            <a:off x="603505" y="480060"/>
            <a:ext cx="2939586" cy="60011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none" lIns="0" tIns="0" rIns="0" bIns="0"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14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224E-6D9A-F20A-E95C-3BD86FD1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3C075-3634-BEB1-AB31-623AD293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57D48-2016-6562-8C30-A2CF18ED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B9585-B814-96B8-821F-CFBD1EE5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0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A231-5EDC-C1A1-4ABB-BC6DA52F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24402-4AF5-E408-D3B7-C911837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B1DA6-2C96-66B0-2A4C-85DA505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79F26-3C27-4303-6B8D-77E75E53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21A092-B787-801E-8664-20954CF68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2057400"/>
            <a:ext cx="17145000" cy="73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15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66817-B6CF-A2DE-966F-DB9281D30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2057400"/>
            <a:ext cx="8343900" cy="73152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829AD-F282-6D19-1BDE-62A372EE4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72600" y="2057400"/>
            <a:ext cx="8343900" cy="73152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FB687-132C-1CA9-8A9A-779EFBBC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9F7A9-35D1-1344-0A60-0E8C3F56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9646E-BBCC-2CA0-9416-FFBF3870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0" y="9601200"/>
            <a:ext cx="61722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A3CBC-D481-CBC2-5EFC-A4CAE034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60D39823-8059-4D49-BD26-6D32C31B8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6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66817-B6CF-A2DE-966F-DB9281D30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2057400"/>
            <a:ext cx="5486400" cy="73152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829AD-F282-6D19-1BDE-62A372EE4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057400"/>
            <a:ext cx="5486400" cy="73152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BCA8BAD-045F-5449-26C8-1CC7E5D921A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2230100" y="2057400"/>
            <a:ext cx="5486400" cy="73152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FB687-132C-1CA9-8A9A-779EFBBC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9F7A9-35D1-1344-0A60-0E8C3F56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9646E-BBCC-2CA0-9416-FFBF3870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0" y="9601200"/>
            <a:ext cx="61722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A3CBC-D481-CBC2-5EFC-A4CAE034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60D39823-8059-4D49-BD26-6D32C31B8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7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1257300"/>
            <a:ext cx="17145000" cy="1028700"/>
          </a:xfrm>
        </p:spPr>
        <p:txBody>
          <a:bodyPr>
            <a:noAutofit/>
          </a:bodyPr>
          <a:lstStyle>
            <a:lvl1pPr marL="0" indent="0">
              <a:buNone/>
              <a:defRPr lang="en-US" sz="3000" kern="1200" dirty="0" smtClean="0">
                <a:solidFill>
                  <a:srgbClr val="19A3F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8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1257300"/>
            <a:ext cx="17145000" cy="1028700"/>
          </a:xfrm>
        </p:spPr>
        <p:txBody>
          <a:bodyPr>
            <a:noAutofit/>
          </a:bodyPr>
          <a:lstStyle>
            <a:lvl1pPr marL="0" indent="0">
              <a:buNone/>
              <a:defRPr lang="en-US" sz="3000" kern="1200" dirty="0" smtClean="0">
                <a:solidFill>
                  <a:srgbClr val="19A3F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68FE96-3E29-F907-5227-E6C308DA18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500" y="2514600"/>
            <a:ext cx="17145000" cy="6858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698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">
            <a:extLst>
              <a:ext uri="{FF2B5EF4-FFF2-40B4-BE49-F238E27FC236}">
                <a16:creationId xmlns:a16="http://schemas.microsoft.com/office/drawing/2014/main" id="{C3A244F4-DCC8-926C-C40B-97795E7EE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9486902"/>
            <a:ext cx="1943100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50">
                <a:solidFill>
                  <a:srgbClr val="F8F8F8"/>
                </a:solidFill>
                <a:latin typeface="+mn-lt"/>
              </a:defRPr>
            </a:lvl1pPr>
          </a:lstStyle>
          <a:p>
            <a:r>
              <a:rPr lang="en-US" dirty="0"/>
              <a:t>May 2026</a:t>
            </a:r>
          </a:p>
        </p:txBody>
      </p:sp>
      <p:sp>
        <p:nvSpPr>
          <p:cNvPr id="9" name="Legal">
            <a:extLst>
              <a:ext uri="{FF2B5EF4-FFF2-40B4-BE49-F238E27FC236}">
                <a16:creationId xmlns:a16="http://schemas.microsoft.com/office/drawing/2014/main" id="{326E4B9D-7B25-6F98-95C6-44F5E186E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9486904"/>
            <a:ext cx="8640000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© 2026 NTT DATA, Inc. | NTT Ltd. and its affiliates are NTT DATA, Inc. companies</a:t>
            </a:r>
            <a:endParaRPr lang="en-CA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C985B73-0F18-F280-6DFA-98D9E7E3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7600"/>
            <a:ext cx="7429500" cy="205740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 noProof="0"/>
              <a:t>Click to edit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FE6770-BEB4-D2F2-44E4-277445C8B35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564563" y="10101580"/>
            <a:ext cx="11874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2E404D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Label: General</a:t>
            </a:r>
          </a:p>
        </p:txBody>
      </p:sp>
    </p:spTree>
    <p:extLst>
      <p:ext uri="{BB962C8B-B14F-4D97-AF65-F5344CB8AC3E}">
        <p14:creationId xmlns:p14="http://schemas.microsoft.com/office/powerpoint/2010/main" val="83188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sldNum="0" hdr="0"/>
  <p:txStyles>
    <p:titleStyle>
      <a:lvl1pPr algn="l" defTabSz="1371600" rtl="0" eaLnBrk="1" latinLnBrk="0" hangingPunct="1">
        <a:lnSpc>
          <a:spcPct val="100000"/>
        </a:lnSpc>
        <a:spcBef>
          <a:spcPct val="0"/>
        </a:spcBef>
        <a:buNone/>
        <a:defRPr lang="en-US" sz="7200" b="0" i="0" kern="1200" dirty="0">
          <a:solidFill>
            <a:srgbClr val="F8F8F8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lang="en-US" sz="3000" b="0" i="0" kern="1200" dirty="0" smtClean="0">
          <a:solidFill>
            <a:srgbClr val="F8F8F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B37B6-3DF4-34BD-D5E9-52EA5E80D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9601200"/>
            <a:ext cx="1371600" cy="4572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>
              <a:defRPr lang="en-US" sz="1200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C5F86-8F5F-160E-E108-4A97EA9FE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0" y="9601200"/>
            <a:ext cx="6172200" cy="4572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>
              <a:defRPr lang="en-US" sz="12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4DB4C7-535B-ACE9-FD48-E216483B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57203"/>
            <a:ext cx="17145000" cy="800098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5ACC7-9813-39D4-E0E6-4E62A1947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057402"/>
            <a:ext cx="17145000" cy="72080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A58B4-77D9-E987-C197-DA4CB60F7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3900" y="9601200"/>
            <a:ext cx="1600200" cy="4572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>
              <a:defRPr lang="en-US" sz="1200" b="0" i="0" smtClean="0">
                <a:solidFill>
                  <a:schemeClr val="bg1"/>
                </a:solidFill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NTT DATA Global Logo">
            <a:extLst>
              <a:ext uri="{FF2B5EF4-FFF2-40B4-BE49-F238E27FC236}">
                <a16:creationId xmlns:a16="http://schemas.microsoft.com/office/drawing/2014/main" id="{EE0929A7-1D82-E58C-7D80-4E5ADC6ECCAE}"/>
              </a:ext>
            </a:extLst>
          </p:cNvPr>
          <p:cNvSpPr/>
          <p:nvPr userDrawn="1"/>
        </p:nvSpPr>
        <p:spPr bwMode="black">
          <a:xfrm>
            <a:off x="15883131" y="9642348"/>
            <a:ext cx="1817458" cy="370332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chemeClr val="bg1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D2560-843E-0C72-AF9F-50F363E158CE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564563" y="10101580"/>
            <a:ext cx="11874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2E404D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Label: General</a:t>
            </a:r>
          </a:p>
        </p:txBody>
      </p:sp>
    </p:spTree>
    <p:extLst>
      <p:ext uri="{BB962C8B-B14F-4D97-AF65-F5344CB8AC3E}">
        <p14:creationId xmlns:p14="http://schemas.microsoft.com/office/powerpoint/2010/main" val="391728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sldNum="0" hd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lang="en-US" sz="4200" kern="1200" dirty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0520" indent="-340520" algn="l" defTabSz="13716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97770" indent="-428626" algn="l" defTabSz="13716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–"/>
        <a:defRPr sz="3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00226" indent="-342900" algn="l" defTabSz="13716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569370" indent="-428626" algn="l" defTabSz="13716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–"/>
        <a:defRPr sz="3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171826" indent="-342900" algn="l" defTabSz="13716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B37B6-3DF4-34BD-D5E9-52EA5E80D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9601200"/>
            <a:ext cx="1371600" cy="4572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>
              <a:defRPr lang="en-US" sz="1200" smtClean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May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C5F86-8F5F-160E-E108-4A97EA9FE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0" y="9601200"/>
            <a:ext cx="6172200" cy="4572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>
              <a:defRPr lang="en-US"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© 2026 NTT DATA, Inc. | NTT Ltd. and its affiliates are NTT DATA, Inc. companies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4DB4C7-535B-ACE9-FD48-E216483B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57203"/>
            <a:ext cx="17145000" cy="800098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5ACC7-9813-39D4-E0E6-4E62A1947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057400"/>
            <a:ext cx="17145000" cy="7315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A58B4-77D9-E987-C197-DA4CB60F7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3900" y="9601200"/>
            <a:ext cx="1600200" cy="4572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>
              <a:defRPr lang="en-US" sz="1200" b="0" i="0" smtClean="0">
                <a:solidFill>
                  <a:schemeClr val="tx2"/>
                </a:solidFill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7" name="NTT DATA Global Logo">
            <a:extLst>
              <a:ext uri="{FF2B5EF4-FFF2-40B4-BE49-F238E27FC236}">
                <a16:creationId xmlns:a16="http://schemas.microsoft.com/office/drawing/2014/main" id="{E4A297F2-4804-B5AA-637C-78C8A88550D2}"/>
              </a:ext>
            </a:extLst>
          </p:cNvPr>
          <p:cNvSpPr/>
          <p:nvPr userDrawn="1"/>
        </p:nvSpPr>
        <p:spPr bwMode="black">
          <a:xfrm>
            <a:off x="15883131" y="9642348"/>
            <a:ext cx="1817458" cy="370332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chemeClr val="bg2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700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023D4-FC70-5C7E-F2B3-C364156FBDD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564563" y="10101580"/>
            <a:ext cx="11874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2E404D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Label: General</a:t>
            </a:r>
          </a:p>
        </p:txBody>
      </p:sp>
    </p:spTree>
    <p:extLst>
      <p:ext uri="{BB962C8B-B14F-4D97-AF65-F5344CB8AC3E}">
        <p14:creationId xmlns:p14="http://schemas.microsoft.com/office/powerpoint/2010/main" val="129335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lang="en-US" sz="4200" kern="1200" dirty="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0520" indent="-340520" algn="l" defTabSz="13716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defRPr sz="3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97770" indent="-428626" algn="l" defTabSz="13716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–"/>
        <a:defRPr sz="3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00226" indent="-342900" algn="l" defTabSz="13716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defRPr sz="3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569370" indent="-428626" algn="l" defTabSz="13716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–"/>
        <a:defRPr sz="3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171826" indent="-342900" algn="l" defTabSz="13716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defRPr sz="3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ity with lights on it  Description automatically generated with medium confidence">
            <a:extLst>
              <a:ext uri="{FF2B5EF4-FFF2-40B4-BE49-F238E27FC236}">
                <a16:creationId xmlns:a16="http://schemas.microsoft.com/office/drawing/2014/main" id="{F47EB4F8-0768-C5F2-1280-F39D350242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91235-C283-783D-AF49-E845205D04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E82A2-356B-1BC2-C482-7770727F7B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NTT DATA Global Logo" descr="NTT DATA Global Logo">
            <a:extLst>
              <a:ext uri="{FF2B5EF4-FFF2-40B4-BE49-F238E27FC236}">
                <a16:creationId xmlns:a16="http://schemas.microsoft.com/office/drawing/2014/main" id="{C32DA071-A972-3845-1A5B-8BC04B53376C}"/>
              </a:ext>
            </a:extLst>
          </p:cNvPr>
          <p:cNvSpPr txBox="1">
            <a:spLocks/>
          </p:cNvSpPr>
          <p:nvPr/>
        </p:nvSpPr>
        <p:spPr bwMode="black">
          <a:xfrm>
            <a:off x="603505" y="480060"/>
            <a:ext cx="2939586" cy="60011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none"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noFill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noFill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noFill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noFill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spcBef>
                <a:spcPts val="1500"/>
              </a:spcBef>
            </a:pPr>
            <a:r>
              <a:rPr lang="en-US" sz="3000" dirty="0"/>
              <a:t>Click to edit Master text styles</a:t>
            </a:r>
          </a:p>
        </p:txBody>
      </p:sp>
      <p:sp>
        <p:nvSpPr>
          <p:cNvPr id="7" name="Date">
            <a:extLst>
              <a:ext uri="{FF2B5EF4-FFF2-40B4-BE49-F238E27FC236}">
                <a16:creationId xmlns:a16="http://schemas.microsoft.com/office/drawing/2014/main" id="{7C6A72F5-2EAA-30FE-0CD3-202C143C918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defTabSz="1371600"/>
            <a:r>
              <a:rPr lang="en-US" sz="1500" dirty="0">
                <a:latin typeface="Arial"/>
              </a:rPr>
              <a:t>May 2026</a:t>
            </a:r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31759756-E6FE-4FFA-8F5E-B04C401C522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defTabSz="1371600"/>
            <a:r>
              <a:rPr lang="en-US" sz="1500" dirty="0">
                <a:solidFill>
                  <a:srgbClr val="FFFFFF"/>
                </a:solidFill>
              </a:rPr>
              <a:t>© 2026 NTT DATA, Inc.</a:t>
            </a:r>
          </a:p>
        </p:txBody>
      </p:sp>
      <p:sp>
        <p:nvSpPr>
          <p:cNvPr id="9" name="MainTitle">
            <a:extLst>
              <a:ext uri="{FF2B5EF4-FFF2-40B4-BE49-F238E27FC236}">
                <a16:creationId xmlns:a16="http://schemas.microsoft.com/office/drawing/2014/main" id="{E13429DD-7708-C4B2-04F6-88B9AC61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119835"/>
            <a:ext cx="7759699" cy="2057400"/>
          </a:xfrm>
        </p:spPr>
        <p:txBody>
          <a:bodyPr/>
          <a:lstStyle/>
          <a:p>
            <a:r>
              <a:rPr lang="en-US" sz="6600" dirty="0"/>
              <a:t>Microsoft 365</a:t>
            </a:r>
            <a:br>
              <a:rPr lang="en-US" sz="6600" dirty="0"/>
            </a:br>
            <a:r>
              <a:rPr 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Value Add.</a:t>
            </a:r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600" dirty="0"/>
              <a:t>Unlocking the value of your </a:t>
            </a:r>
            <a:r>
              <a:rPr lang="en-US" sz="6600" b="1" kern="0" spc="-247" dirty="0">
                <a:solidFill>
                  <a:srgbClr val="0096DC"/>
                </a:solidFill>
                <a:ea typeface="Arial" pitchFamily="34" charset="-122"/>
                <a:cs typeface="Arial" pitchFamily="34" charset="-120"/>
              </a:rPr>
              <a:t>Microsoft 365 </a:t>
            </a:r>
            <a:r>
              <a:rPr lang="en-US" sz="6600" dirty="0"/>
              <a:t>&amp; </a:t>
            </a:r>
            <a:r>
              <a:rPr lang="en-US" sz="6600" b="1" kern="0" spc="-247" dirty="0">
                <a:solidFill>
                  <a:srgbClr val="0096DC"/>
                </a:solidFill>
                <a:ea typeface="Arial" pitchFamily="34" charset="-122"/>
                <a:cs typeface="Arial" pitchFamily="34" charset="-120"/>
              </a:rPr>
              <a:t>Copilot </a:t>
            </a:r>
            <a:r>
              <a:rPr lang="en-US" sz="6600" dirty="0"/>
              <a:t>investment</a:t>
            </a:r>
          </a:p>
        </p:txBody>
      </p:sp>
      <p:sp>
        <p:nvSpPr>
          <p:cNvPr id="6" name="AccentLine">
            <a:extLst>
              <a:ext uri="{FF2B5EF4-FFF2-40B4-BE49-F238E27FC236}">
                <a16:creationId xmlns:a16="http://schemas.microsoft.com/office/drawing/2014/main" id="{015630CC-C7BC-F3A1-BB59-30D7096F6A7D}"/>
              </a:ext>
            </a:extLst>
          </p:cNvPr>
          <p:cNvSpPr/>
          <p:nvPr/>
        </p:nvSpPr>
        <p:spPr>
          <a:xfrm flipV="1">
            <a:off x="571500" y="8856391"/>
            <a:ext cx="5094606" cy="68578"/>
          </a:xfrm>
          <a:prstGeom prst="rect">
            <a:avLst/>
          </a:prstGeom>
          <a:gradFill>
            <a:gsLst>
              <a:gs pos="0">
                <a:srgbClr val="00A5E0"/>
              </a:gs>
              <a:gs pos="100000">
                <a:srgbClr val="00C9A7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defTabSz="1371600"/>
            <a:endParaRPr lang="en-US" sz="2700">
              <a:solidFill>
                <a:srgbClr val="070F2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905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C6FCE-1135-44B8-926C-95385F094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C3619-5991-F1D4-E38B-7F127D7DD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E52F5-A30B-D00C-9817-632E6D11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2026 NTT DATA, Inc. | NTT Ltd. and its affiliates are NTT DATA, Inc. companies</a:t>
            </a:r>
          </a:p>
        </p:txBody>
      </p:sp>
      <p:sp>
        <p:nvSpPr>
          <p:cNvPr id="4" name="MainTitle">
            <a:extLst>
              <a:ext uri="{FF2B5EF4-FFF2-40B4-BE49-F238E27FC236}">
                <a16:creationId xmlns:a16="http://schemas.microsoft.com/office/drawing/2014/main" id="{9D181A6A-8C8E-F563-40F8-9E33155B773E}"/>
              </a:ext>
            </a:extLst>
          </p:cNvPr>
          <p:cNvSpPr txBox="1">
            <a:spLocks/>
          </p:cNvSpPr>
          <p:nvPr/>
        </p:nvSpPr>
        <p:spPr>
          <a:xfrm>
            <a:off x="989363" y="3571615"/>
            <a:ext cx="10464700" cy="2057400"/>
          </a:xfrm>
          <a:prstGeom prst="rect">
            <a:avLst/>
          </a:prstGeom>
        </p:spPr>
        <p:txBody>
          <a:bodyPr vert="horz" lIns="0" tIns="91440" rIns="0" bIns="91440" rtlCol="0" anchor="b">
            <a:noAutofit/>
          </a:bodyPr>
          <a:lstStyle>
            <a:lvl1pPr marR="0" lvl="0" indent="0" defTabSz="13716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800" b="0" i="0" u="none" strike="noStrike" cap="none" spc="0" normalizeH="0" baseline="0">
                <a:ln>
                  <a:noFill/>
                </a:ln>
                <a:solidFill>
                  <a:srgbClr val="00DFED">
                    <a:lumMod val="60000"/>
                    <a:lumOff val="4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Copilot </a:t>
            </a:r>
            <a:r>
              <a:rPr lang="en-US" dirty="0">
                <a:solidFill>
                  <a:schemeClr val="bg1"/>
                </a:solidFill>
              </a:rPr>
              <a:t>Value Add</a:t>
            </a:r>
          </a:p>
        </p:txBody>
      </p:sp>
      <p:sp>
        <p:nvSpPr>
          <p:cNvPr id="7" name="AccentLine">
            <a:extLst>
              <a:ext uri="{FF2B5EF4-FFF2-40B4-BE49-F238E27FC236}">
                <a16:creationId xmlns:a16="http://schemas.microsoft.com/office/drawing/2014/main" id="{3B36D68E-9921-CCA8-52DD-6831103CE223}"/>
              </a:ext>
            </a:extLst>
          </p:cNvPr>
          <p:cNvSpPr/>
          <p:nvPr/>
        </p:nvSpPr>
        <p:spPr>
          <a:xfrm flipV="1">
            <a:off x="989363" y="5629016"/>
            <a:ext cx="5094606" cy="68578"/>
          </a:xfrm>
          <a:prstGeom prst="rect">
            <a:avLst/>
          </a:prstGeom>
          <a:gradFill>
            <a:gsLst>
              <a:gs pos="0">
                <a:srgbClr val="00A5E0"/>
              </a:gs>
              <a:gs pos="100000">
                <a:srgbClr val="00C9A7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70F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291F51-4D36-6929-83D4-5E407A3AE5D8}"/>
              </a:ext>
            </a:extLst>
          </p:cNvPr>
          <p:cNvSpPr/>
          <p:nvPr/>
        </p:nvSpPr>
        <p:spPr>
          <a:xfrm>
            <a:off x="7935686" y="9895115"/>
            <a:ext cx="2400300" cy="391886"/>
          </a:xfrm>
          <a:prstGeom prst="rect">
            <a:avLst/>
          </a:prstGeom>
          <a:solidFill>
            <a:srgbClr val="070F25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407311-2F88-326C-A338-65CEC0313067}"/>
              </a:ext>
            </a:extLst>
          </p:cNvPr>
          <p:cNvSpPr txBox="1"/>
          <p:nvPr/>
        </p:nvSpPr>
        <p:spPr>
          <a:xfrm>
            <a:off x="980127" y="5946369"/>
            <a:ext cx="9144000" cy="923330"/>
          </a:xfrm>
          <a:prstGeom prst="rect">
            <a:avLst/>
          </a:prstGeom>
        </p:spPr>
        <p:txBody>
          <a:bodyPr lIns="0" tIns="45720" rIns="0"/>
          <a:lstStyle>
            <a:lvl1pPr marR="0" lvl="0" indent="0" defTabSz="1371600" fontAlgn="auto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600"/>
            </a:lvl2pPr>
            <a:lvl3pPr marL="1714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/>
            </a:lvl3pPr>
            <a:lvl4pPr marL="2400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4pPr>
            <a:lvl5pPr marL="30861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5pPr>
            <a:lvl6pPr marL="37719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6pPr>
            <a:lvl7pPr marL="4457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7pPr>
            <a:lvl8pPr marL="5143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8pPr>
            <a:lvl9pPr marL="5829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9pPr>
          </a:lstStyle>
          <a:p>
            <a:r>
              <a:rPr lang="en-US" sz="3200" dirty="0">
                <a:solidFill>
                  <a:srgbClr val="FFFFFF">
                    <a:alpha val="78000"/>
                  </a:srgbClr>
                </a:solidFill>
                <a:ea typeface="Arial" pitchFamily="34" charset="-122"/>
                <a:cs typeface="Arial" pitchFamily="34" charset="-120"/>
              </a:rPr>
              <a:t>You bought Copilot expecting a productivity lift. The question now is whether prompts are actually flowing - and where they're coming from.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4700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3D897-699C-BE66-264F-4AAB7CDFD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D8C40-AE65-BD56-D317-3408EE68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40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50BFF-D44F-0D01-89A1-B17512097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4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2026 NTT DATA, Inc. | NTT Ltd. and its affiliates are NTT DATA, Inc. companies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002E53-208A-D89B-4888-708616F03658}"/>
              </a:ext>
            </a:extLst>
          </p:cNvPr>
          <p:cNvSpPr/>
          <p:nvPr/>
        </p:nvSpPr>
        <p:spPr>
          <a:xfrm>
            <a:off x="7935686" y="9895115"/>
            <a:ext cx="2400300" cy="391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 24">
            <a:extLst>
              <a:ext uri="{FF2B5EF4-FFF2-40B4-BE49-F238E27FC236}">
                <a16:creationId xmlns:a16="http://schemas.microsoft.com/office/drawing/2014/main" id="{BE4CC0F6-5071-7818-AF0B-DE4C90715D4F}"/>
              </a:ext>
            </a:extLst>
          </p:cNvPr>
          <p:cNvSpPr/>
          <p:nvPr/>
        </p:nvSpPr>
        <p:spPr>
          <a:xfrm>
            <a:off x="913412" y="8920163"/>
            <a:ext cx="838200" cy="4524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50" b="0" i="0" u="none" strike="noStrike" kern="1200" cap="none" spc="0" normalizeH="0" baseline="0" noProof="0" dirty="0">
              <a:ln>
                <a:noFill/>
              </a:ln>
              <a:solidFill>
                <a:srgbClr val="070F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71F5F266-BC1C-DC72-D5FF-FB1762DD6D81}"/>
              </a:ext>
            </a:extLst>
          </p:cNvPr>
          <p:cNvSpPr/>
          <p:nvPr/>
        </p:nvSpPr>
        <p:spPr>
          <a:xfrm>
            <a:off x="913412" y="297803"/>
            <a:ext cx="16639032" cy="22531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2000"/>
              </a:lnSpc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itchFamily="34" charset="0"/>
                <a:ea typeface="+mn-ea"/>
                <a:cs typeface="+mn-cs"/>
              </a:rPr>
              <a:t>M365 Copilot - </a:t>
            </a:r>
            <a:r>
              <a:rPr lang="en-US" sz="4400" dirty="0">
                <a:solidFill>
                  <a:srgbClr val="1E3A5F"/>
                </a:solidFill>
                <a:latin typeface="Georgia" pitchFamily="34" charset="0"/>
              </a:rPr>
              <a:t>Four lenses on where your Copilot prompts are flowing.</a:t>
            </a:r>
          </a:p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70F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hape 2">
            <a:extLst>
              <a:ext uri="{FF2B5EF4-FFF2-40B4-BE49-F238E27FC236}">
                <a16:creationId xmlns:a16="http://schemas.microsoft.com/office/drawing/2014/main" id="{AC059782-6921-BD26-81B0-159961948C4A}"/>
              </a:ext>
            </a:extLst>
          </p:cNvPr>
          <p:cNvSpPr/>
          <p:nvPr/>
        </p:nvSpPr>
        <p:spPr>
          <a:xfrm>
            <a:off x="1066800" y="3534073"/>
            <a:ext cx="1615440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3">
            <a:extLst>
              <a:ext uri="{FF2B5EF4-FFF2-40B4-BE49-F238E27FC236}">
                <a16:creationId xmlns:a16="http://schemas.microsoft.com/office/drawing/2014/main" id="{AC93EEF7-5212-234F-4F50-8E46240A2FEC}"/>
              </a:ext>
            </a:extLst>
          </p:cNvPr>
          <p:cNvSpPr/>
          <p:nvPr/>
        </p:nvSpPr>
        <p:spPr>
          <a:xfrm>
            <a:off x="1066800" y="5480893"/>
            <a:ext cx="807720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D4632723-0F5A-F6C6-F83B-B2209A30D189}"/>
              </a:ext>
            </a:extLst>
          </p:cNvPr>
          <p:cNvSpPr/>
          <p:nvPr/>
        </p:nvSpPr>
        <p:spPr>
          <a:xfrm>
            <a:off x="9134475" y="3543598"/>
            <a:ext cx="9525" cy="1946821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B93372B8-6673-0EF7-9F6A-DD8F848D5E68}"/>
              </a:ext>
            </a:extLst>
          </p:cNvPr>
          <p:cNvSpPr/>
          <p:nvPr/>
        </p:nvSpPr>
        <p:spPr>
          <a:xfrm>
            <a:off x="1066800" y="3886498"/>
            <a:ext cx="74295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8B5CF6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</a:t>
            </a:r>
            <a:endParaRPr lang="en-US" sz="1800" dirty="0"/>
          </a:p>
        </p:txBody>
      </p:sp>
      <p:sp>
        <p:nvSpPr>
          <p:cNvPr id="23" name="Text 6">
            <a:extLst>
              <a:ext uri="{FF2B5EF4-FFF2-40B4-BE49-F238E27FC236}">
                <a16:creationId xmlns:a16="http://schemas.microsoft.com/office/drawing/2014/main" id="{E491E69A-A65A-4CF7-8AD0-B66E28907ED8}"/>
              </a:ext>
            </a:extLst>
          </p:cNvPr>
          <p:cNvSpPr/>
          <p:nvPr/>
        </p:nvSpPr>
        <p:spPr>
          <a:xfrm>
            <a:off x="1962150" y="3810298"/>
            <a:ext cx="6798850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400" b="1" kern="0" spc="-24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Prompt volume &amp; thread depth</a:t>
            </a:r>
            <a:endParaRPr lang="en-US" sz="2400" dirty="0"/>
          </a:p>
        </p:txBody>
      </p:sp>
      <p:sp>
        <p:nvSpPr>
          <p:cNvPr id="26" name="Text 7">
            <a:extLst>
              <a:ext uri="{FF2B5EF4-FFF2-40B4-BE49-F238E27FC236}">
                <a16:creationId xmlns:a16="http://schemas.microsoft.com/office/drawing/2014/main" id="{B01C54DE-21D6-EB40-35C9-371B220EEAB6}"/>
              </a:ext>
            </a:extLst>
          </p:cNvPr>
          <p:cNvSpPr/>
          <p:nvPr/>
        </p:nvSpPr>
        <p:spPr>
          <a:xfrm>
            <a:off x="1962150" y="4219873"/>
            <a:ext cx="6798850" cy="10324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Prompts per week per user, conversation depth, and decomposition by department, location and role - so stalls show up early.</a:t>
            </a:r>
            <a:endParaRPr lang="en-US" sz="1800" dirty="0"/>
          </a:p>
        </p:txBody>
      </p:sp>
      <p:sp>
        <p:nvSpPr>
          <p:cNvPr id="27" name="Shape 8">
            <a:extLst>
              <a:ext uri="{FF2B5EF4-FFF2-40B4-BE49-F238E27FC236}">
                <a16:creationId xmlns:a16="http://schemas.microsoft.com/office/drawing/2014/main" id="{794AA74D-6CCA-8BAD-4841-5C704CF77D42}"/>
              </a:ext>
            </a:extLst>
          </p:cNvPr>
          <p:cNvSpPr/>
          <p:nvPr/>
        </p:nvSpPr>
        <p:spPr>
          <a:xfrm>
            <a:off x="9144000" y="5480893"/>
            <a:ext cx="807720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9">
            <a:extLst>
              <a:ext uri="{FF2B5EF4-FFF2-40B4-BE49-F238E27FC236}">
                <a16:creationId xmlns:a16="http://schemas.microsoft.com/office/drawing/2014/main" id="{8B325D4B-B74A-B24B-00FB-E97C1A2E1040}"/>
              </a:ext>
            </a:extLst>
          </p:cNvPr>
          <p:cNvSpPr/>
          <p:nvPr/>
        </p:nvSpPr>
        <p:spPr>
          <a:xfrm>
            <a:off x="9715500" y="3886498"/>
            <a:ext cx="74295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8B5CF6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02</a:t>
            </a:r>
            <a:endParaRPr lang="en-US" sz="1800" dirty="0"/>
          </a:p>
        </p:txBody>
      </p:sp>
      <p:sp>
        <p:nvSpPr>
          <p:cNvPr id="30" name="Text 10">
            <a:extLst>
              <a:ext uri="{FF2B5EF4-FFF2-40B4-BE49-F238E27FC236}">
                <a16:creationId xmlns:a16="http://schemas.microsoft.com/office/drawing/2014/main" id="{D8420A7A-0466-947F-A2ED-0B12557FA125}"/>
              </a:ext>
            </a:extLst>
          </p:cNvPr>
          <p:cNvSpPr/>
          <p:nvPr/>
        </p:nvSpPr>
        <p:spPr>
          <a:xfrm>
            <a:off x="10610850" y="3810298"/>
            <a:ext cx="6455474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400" b="1" kern="0" spc="-24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Prompt source by app</a:t>
            </a:r>
            <a:endParaRPr lang="en-US" sz="2400" dirty="0"/>
          </a:p>
        </p:txBody>
      </p:sp>
      <p:sp>
        <p:nvSpPr>
          <p:cNvPr id="34" name="Text 11">
            <a:extLst>
              <a:ext uri="{FF2B5EF4-FFF2-40B4-BE49-F238E27FC236}">
                <a16:creationId xmlns:a16="http://schemas.microsoft.com/office/drawing/2014/main" id="{EB334ACC-6062-0009-99A2-F78F4040AA1F}"/>
              </a:ext>
            </a:extLst>
          </p:cNvPr>
          <p:cNvSpPr/>
          <p:nvPr/>
        </p:nvSpPr>
        <p:spPr>
          <a:xfrm>
            <a:off x="10610850" y="4219873"/>
            <a:ext cx="6455474" cy="7009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prompts originate - Word, Excel, Outlook, Teams, PowerPoint, Loop, or the standalone Copilot app.</a:t>
            </a:r>
            <a:endParaRPr lang="en-US" sz="1800" dirty="0"/>
          </a:p>
        </p:txBody>
      </p:sp>
      <p:sp>
        <p:nvSpPr>
          <p:cNvPr id="35" name="Shape 12">
            <a:extLst>
              <a:ext uri="{FF2B5EF4-FFF2-40B4-BE49-F238E27FC236}">
                <a16:creationId xmlns:a16="http://schemas.microsoft.com/office/drawing/2014/main" id="{2836C4AF-3FE4-3F3B-60C1-0989B4E25C73}"/>
              </a:ext>
            </a:extLst>
          </p:cNvPr>
          <p:cNvSpPr/>
          <p:nvPr/>
        </p:nvSpPr>
        <p:spPr>
          <a:xfrm>
            <a:off x="1066800" y="7427714"/>
            <a:ext cx="807720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Shape 13">
            <a:extLst>
              <a:ext uri="{FF2B5EF4-FFF2-40B4-BE49-F238E27FC236}">
                <a16:creationId xmlns:a16="http://schemas.microsoft.com/office/drawing/2014/main" id="{5F8FD8E7-E824-D385-B994-779C027474BA}"/>
              </a:ext>
            </a:extLst>
          </p:cNvPr>
          <p:cNvSpPr/>
          <p:nvPr/>
        </p:nvSpPr>
        <p:spPr>
          <a:xfrm>
            <a:off x="9134475" y="5490418"/>
            <a:ext cx="9525" cy="1946821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Text 14">
            <a:extLst>
              <a:ext uri="{FF2B5EF4-FFF2-40B4-BE49-F238E27FC236}">
                <a16:creationId xmlns:a16="http://schemas.microsoft.com/office/drawing/2014/main" id="{0BBA81AC-AA7B-206F-BC84-122F4E85A992}"/>
              </a:ext>
            </a:extLst>
          </p:cNvPr>
          <p:cNvSpPr/>
          <p:nvPr/>
        </p:nvSpPr>
        <p:spPr>
          <a:xfrm>
            <a:off x="1066800" y="5833318"/>
            <a:ext cx="74295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8B5CF6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03</a:t>
            </a:r>
            <a:endParaRPr lang="en-US" sz="1800" dirty="0"/>
          </a:p>
        </p:txBody>
      </p:sp>
      <p:sp>
        <p:nvSpPr>
          <p:cNvPr id="38" name="Text 15">
            <a:extLst>
              <a:ext uri="{FF2B5EF4-FFF2-40B4-BE49-F238E27FC236}">
                <a16:creationId xmlns:a16="http://schemas.microsoft.com/office/drawing/2014/main" id="{C7C5DC3D-2F08-6E47-4F5B-98A7B5E55B50}"/>
              </a:ext>
            </a:extLst>
          </p:cNvPr>
          <p:cNvSpPr/>
          <p:nvPr/>
        </p:nvSpPr>
        <p:spPr>
          <a:xfrm>
            <a:off x="1962150" y="5757118"/>
            <a:ext cx="6798850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400" b="1" kern="0" spc="-24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Active vs. idle seats</a:t>
            </a:r>
            <a:endParaRPr lang="en-US" sz="2400" dirty="0"/>
          </a:p>
        </p:txBody>
      </p:sp>
      <p:sp>
        <p:nvSpPr>
          <p:cNvPr id="39" name="Text 16">
            <a:extLst>
              <a:ext uri="{FF2B5EF4-FFF2-40B4-BE49-F238E27FC236}">
                <a16:creationId xmlns:a16="http://schemas.microsoft.com/office/drawing/2014/main" id="{75A0DA75-B15A-1653-15E5-497D6ECF0A79}"/>
              </a:ext>
            </a:extLst>
          </p:cNvPr>
          <p:cNvSpPr/>
          <p:nvPr/>
        </p:nvSpPr>
        <p:spPr>
          <a:xfrm>
            <a:off x="1962150" y="6166693"/>
            <a:ext cx="6798850" cy="7009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 has a Copilot license assigned, who is actually prompting, and who has gone quiet - ready to reclaim or re-assign.</a:t>
            </a:r>
            <a:endParaRPr lang="en-US" sz="1800" dirty="0"/>
          </a:p>
        </p:txBody>
      </p:sp>
      <p:sp>
        <p:nvSpPr>
          <p:cNvPr id="40" name="Shape 17">
            <a:extLst>
              <a:ext uri="{FF2B5EF4-FFF2-40B4-BE49-F238E27FC236}">
                <a16:creationId xmlns:a16="http://schemas.microsoft.com/office/drawing/2014/main" id="{B65809DC-22B5-4776-2CE6-A4F3AA556CBC}"/>
              </a:ext>
            </a:extLst>
          </p:cNvPr>
          <p:cNvSpPr/>
          <p:nvPr/>
        </p:nvSpPr>
        <p:spPr>
          <a:xfrm>
            <a:off x="9144000" y="7427714"/>
            <a:ext cx="807720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Text 18">
            <a:extLst>
              <a:ext uri="{FF2B5EF4-FFF2-40B4-BE49-F238E27FC236}">
                <a16:creationId xmlns:a16="http://schemas.microsoft.com/office/drawing/2014/main" id="{48F0EF50-8902-8B0B-0ECA-A041E3499786}"/>
              </a:ext>
            </a:extLst>
          </p:cNvPr>
          <p:cNvSpPr/>
          <p:nvPr/>
        </p:nvSpPr>
        <p:spPr>
          <a:xfrm>
            <a:off x="9715500" y="5833318"/>
            <a:ext cx="74295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8B5CF6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04</a:t>
            </a:r>
            <a:endParaRPr lang="en-US" sz="1800" dirty="0"/>
          </a:p>
        </p:txBody>
      </p:sp>
      <p:sp>
        <p:nvSpPr>
          <p:cNvPr id="42" name="Text 19">
            <a:extLst>
              <a:ext uri="{FF2B5EF4-FFF2-40B4-BE49-F238E27FC236}">
                <a16:creationId xmlns:a16="http://schemas.microsoft.com/office/drawing/2014/main" id="{92FFCDAD-28B1-E04F-344E-4FCC761F96D2}"/>
              </a:ext>
            </a:extLst>
          </p:cNvPr>
          <p:cNvSpPr/>
          <p:nvPr/>
        </p:nvSpPr>
        <p:spPr>
          <a:xfrm>
            <a:off x="10610850" y="5757118"/>
            <a:ext cx="6455474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400" b="1" kern="0" spc="-24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Champions &amp; cohorts</a:t>
            </a:r>
            <a:endParaRPr lang="en-US" sz="2400" dirty="0"/>
          </a:p>
        </p:txBody>
      </p:sp>
      <p:sp>
        <p:nvSpPr>
          <p:cNvPr id="43" name="Text 20">
            <a:extLst>
              <a:ext uri="{FF2B5EF4-FFF2-40B4-BE49-F238E27FC236}">
                <a16:creationId xmlns:a16="http://schemas.microsoft.com/office/drawing/2014/main" id="{FEC59BCA-6A8F-743F-068F-23CB5367B52D}"/>
              </a:ext>
            </a:extLst>
          </p:cNvPr>
          <p:cNvSpPr/>
          <p:nvPr/>
        </p:nvSpPr>
        <p:spPr>
          <a:xfrm>
            <a:off x="10610850" y="6166693"/>
            <a:ext cx="6455474" cy="10324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 your high-adopters are, where they sit - by department, location and role - and who's a candidate to amplify, train, or expand seats to.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6737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B266D-EDCC-8E80-068F-003A7F506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21E81-CCD4-C005-53C1-8557F492F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40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BBD56-03B9-17F4-99B5-0118D47C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4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2026 NTT DATA, Inc. | NTT Ltd. and its affiliates are NTT DATA, Inc. companies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B749E5-14E4-8E1C-9889-F57B64ACD67E}"/>
              </a:ext>
            </a:extLst>
          </p:cNvPr>
          <p:cNvSpPr/>
          <p:nvPr/>
        </p:nvSpPr>
        <p:spPr>
          <a:xfrm>
            <a:off x="7935686" y="9895115"/>
            <a:ext cx="2400300" cy="391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 24">
            <a:extLst>
              <a:ext uri="{FF2B5EF4-FFF2-40B4-BE49-F238E27FC236}">
                <a16:creationId xmlns:a16="http://schemas.microsoft.com/office/drawing/2014/main" id="{F716D960-698C-50A1-3714-4B5F9B498971}"/>
              </a:ext>
            </a:extLst>
          </p:cNvPr>
          <p:cNvSpPr/>
          <p:nvPr/>
        </p:nvSpPr>
        <p:spPr>
          <a:xfrm>
            <a:off x="913412" y="8920163"/>
            <a:ext cx="838200" cy="4524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50" b="0" i="0" u="none" strike="noStrike" kern="1200" cap="none" spc="0" normalizeH="0" baseline="0" noProof="0" dirty="0">
              <a:ln>
                <a:noFill/>
              </a:ln>
              <a:solidFill>
                <a:srgbClr val="070F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1E74191F-D678-DEE5-4848-49C0160E73C9}"/>
              </a:ext>
            </a:extLst>
          </p:cNvPr>
          <p:cNvSpPr/>
          <p:nvPr/>
        </p:nvSpPr>
        <p:spPr>
          <a:xfrm>
            <a:off x="913412" y="297803"/>
            <a:ext cx="16639032" cy="22531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2000"/>
              </a:lnSpc>
            </a:pPr>
            <a:r>
              <a:rPr lang="en-US" sz="4400" dirty="0">
                <a:solidFill>
                  <a:srgbClr val="1E3A5F"/>
                </a:solidFill>
                <a:latin typeface="Georgia" pitchFamily="34" charset="0"/>
              </a:rPr>
              <a:t>Prompts made visible. Sources made obvious.</a:t>
            </a:r>
          </a:p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70F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hape 2">
            <a:extLst>
              <a:ext uri="{FF2B5EF4-FFF2-40B4-BE49-F238E27FC236}">
                <a16:creationId xmlns:a16="http://schemas.microsoft.com/office/drawing/2014/main" id="{496E45BC-37A4-DF4C-28E5-9A4D6FED5C37}"/>
              </a:ext>
            </a:extLst>
          </p:cNvPr>
          <p:cNvSpPr/>
          <p:nvPr/>
        </p:nvSpPr>
        <p:spPr>
          <a:xfrm>
            <a:off x="1066800" y="2567136"/>
            <a:ext cx="16154400" cy="5224314"/>
          </a:xfrm>
          <a:prstGeom prst="roundRect">
            <a:avLst>
              <a:gd name="adj" fmla="val 1094"/>
            </a:avLst>
          </a:prstGeom>
          <a:solidFill>
            <a:srgbClr val="FFFFFF"/>
          </a:solidFill>
          <a:ln w="9525">
            <a:solidFill>
              <a:srgbClr val="E3E6EC"/>
            </a:solidFill>
            <a:prstDash val="solid"/>
          </a:ln>
          <a:effectLst>
            <a:outerShdw blurRad="762000" dist="228600" dir="5400000" algn="bl" rotWithShape="0">
              <a:srgbClr val="0A254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B6B69F43-4560-4CE5-CEAF-467E56C5C5FE}"/>
              </a:ext>
            </a:extLst>
          </p:cNvPr>
          <p:cNvSpPr/>
          <p:nvPr/>
        </p:nvSpPr>
        <p:spPr>
          <a:xfrm>
            <a:off x="1076325" y="2576661"/>
            <a:ext cx="16135350" cy="533400"/>
          </a:xfrm>
          <a:prstGeom prst="rect">
            <a:avLst/>
          </a:prstGeom>
          <a:solidFill>
            <a:srgbClr val="1ABCA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9162C410-507B-0ED9-4B3E-026944CED8B0}"/>
              </a:ext>
            </a:extLst>
          </p:cNvPr>
          <p:cNvSpPr/>
          <p:nvPr/>
        </p:nvSpPr>
        <p:spPr>
          <a:xfrm>
            <a:off x="1343025" y="2786211"/>
            <a:ext cx="114300" cy="114300"/>
          </a:xfrm>
          <a:prstGeom prst="ellipse">
            <a:avLst/>
          </a:prstGeom>
          <a:solidFill>
            <a:srgbClr val="FFFFFF">
              <a:alpha val="2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5">
            <a:extLst>
              <a:ext uri="{FF2B5EF4-FFF2-40B4-BE49-F238E27FC236}">
                <a16:creationId xmlns:a16="http://schemas.microsoft.com/office/drawing/2014/main" id="{2387B9F5-54A9-4771-C273-05A0E7C00D7B}"/>
              </a:ext>
            </a:extLst>
          </p:cNvPr>
          <p:cNvSpPr/>
          <p:nvPr/>
        </p:nvSpPr>
        <p:spPr>
          <a:xfrm>
            <a:off x="1533525" y="2786211"/>
            <a:ext cx="114300" cy="114300"/>
          </a:xfrm>
          <a:prstGeom prst="ellipse">
            <a:avLst/>
          </a:prstGeom>
          <a:solidFill>
            <a:srgbClr val="FFFFFF">
              <a:alpha val="2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6">
            <a:extLst>
              <a:ext uri="{FF2B5EF4-FFF2-40B4-BE49-F238E27FC236}">
                <a16:creationId xmlns:a16="http://schemas.microsoft.com/office/drawing/2014/main" id="{3587CCB3-DD58-8B4E-D009-DE350D97CB2E}"/>
              </a:ext>
            </a:extLst>
          </p:cNvPr>
          <p:cNvSpPr/>
          <p:nvPr/>
        </p:nvSpPr>
        <p:spPr>
          <a:xfrm>
            <a:off x="1724025" y="2786211"/>
            <a:ext cx="114300" cy="114300"/>
          </a:xfrm>
          <a:prstGeom prst="ellipse">
            <a:avLst/>
          </a:prstGeom>
          <a:solidFill>
            <a:srgbClr val="FFFFFF">
              <a:alpha val="2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3" name="Shape 49">
            <a:extLst>
              <a:ext uri="{FF2B5EF4-FFF2-40B4-BE49-F238E27FC236}">
                <a16:creationId xmlns:a16="http://schemas.microsoft.com/office/drawing/2014/main" id="{22E28B03-2BDE-0953-D9E1-523658984854}"/>
              </a:ext>
            </a:extLst>
          </p:cNvPr>
          <p:cNvSpPr/>
          <p:nvPr/>
        </p:nvSpPr>
        <p:spPr>
          <a:xfrm>
            <a:off x="10527506" y="5681663"/>
            <a:ext cx="5167313" cy="5167313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1" name="Text 5">
            <a:extLst>
              <a:ext uri="{FF2B5EF4-FFF2-40B4-BE49-F238E27FC236}">
                <a16:creationId xmlns:a16="http://schemas.microsoft.com/office/drawing/2014/main" id="{6DE9667E-17B4-F07E-AFC0-F73DA3E249AB}"/>
              </a:ext>
            </a:extLst>
          </p:cNvPr>
          <p:cNvSpPr/>
          <p:nvPr/>
        </p:nvSpPr>
        <p:spPr>
          <a:xfrm>
            <a:off x="961036" y="1611807"/>
            <a:ext cx="3464921" cy="7130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8B5CF6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Sample Output</a:t>
            </a:r>
            <a:endParaRPr lang="en-US" sz="1800" b="1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7CF8162C-E07B-9133-DBCE-86F999D26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3263908"/>
            <a:ext cx="6678386" cy="426222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1CE8408-B171-BA92-E163-971232860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836" y="3263909"/>
            <a:ext cx="6909433" cy="426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9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D7CA9-FDDC-4F4A-B643-06AEF2251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3D4FD-F1A9-584F-321F-9D61522F3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40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36FDC-13B3-9015-3371-952751D4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4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2026 NTT DATA, Inc. | NTT Ltd. and its affiliates are NTT DATA, Inc. companies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E0E0-B552-94B5-AA67-24CCC88DC73B}"/>
              </a:ext>
            </a:extLst>
          </p:cNvPr>
          <p:cNvSpPr/>
          <p:nvPr/>
        </p:nvSpPr>
        <p:spPr>
          <a:xfrm>
            <a:off x="7935686" y="9895115"/>
            <a:ext cx="2400300" cy="391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 24">
            <a:extLst>
              <a:ext uri="{FF2B5EF4-FFF2-40B4-BE49-F238E27FC236}">
                <a16:creationId xmlns:a16="http://schemas.microsoft.com/office/drawing/2014/main" id="{D1D9F95E-0180-9C89-209B-B6149D8220FA}"/>
              </a:ext>
            </a:extLst>
          </p:cNvPr>
          <p:cNvSpPr/>
          <p:nvPr/>
        </p:nvSpPr>
        <p:spPr>
          <a:xfrm>
            <a:off x="913412" y="8920163"/>
            <a:ext cx="838200" cy="4524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50" b="0" i="0" u="none" strike="noStrike" kern="1200" cap="none" spc="0" normalizeH="0" baseline="0" noProof="0" dirty="0">
              <a:ln>
                <a:noFill/>
              </a:ln>
              <a:solidFill>
                <a:srgbClr val="070F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A6B6F11A-73F7-8AA4-81A1-A7803A119C9D}"/>
              </a:ext>
            </a:extLst>
          </p:cNvPr>
          <p:cNvSpPr/>
          <p:nvPr/>
        </p:nvSpPr>
        <p:spPr>
          <a:xfrm>
            <a:off x="913412" y="297803"/>
            <a:ext cx="16639032" cy="22531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2000"/>
              </a:lnSpc>
            </a:pPr>
            <a:r>
              <a:rPr lang="en-US" sz="4400" dirty="0">
                <a:solidFill>
                  <a:srgbClr val="1E3A5F"/>
                </a:solidFill>
                <a:latin typeface="Georgia" pitchFamily="34" charset="0"/>
              </a:rPr>
              <a:t>From “we rolled out Copilot” to “here's where it's actually being used.”</a:t>
            </a:r>
          </a:p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70F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hape 2">
            <a:extLst>
              <a:ext uri="{FF2B5EF4-FFF2-40B4-BE49-F238E27FC236}">
                <a16:creationId xmlns:a16="http://schemas.microsoft.com/office/drawing/2014/main" id="{9A7042F3-F14B-6B85-8E73-B6A779B7B750}"/>
              </a:ext>
            </a:extLst>
          </p:cNvPr>
          <p:cNvSpPr/>
          <p:nvPr/>
        </p:nvSpPr>
        <p:spPr>
          <a:xfrm>
            <a:off x="913412" y="2779511"/>
            <a:ext cx="5181600" cy="5552777"/>
          </a:xfrm>
          <a:prstGeom prst="rect">
            <a:avLst/>
          </a:prstGeom>
          <a:solidFill>
            <a:srgbClr val="F7F8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3">
            <a:extLst>
              <a:ext uri="{FF2B5EF4-FFF2-40B4-BE49-F238E27FC236}">
                <a16:creationId xmlns:a16="http://schemas.microsoft.com/office/drawing/2014/main" id="{8CC78BF6-3FB7-035A-4477-BE04411E6926}"/>
              </a:ext>
            </a:extLst>
          </p:cNvPr>
          <p:cNvSpPr/>
          <p:nvPr/>
        </p:nvSpPr>
        <p:spPr>
          <a:xfrm>
            <a:off x="913412" y="8322763"/>
            <a:ext cx="518160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FA59C01A-C534-5055-4D80-847CC4B6128F}"/>
              </a:ext>
            </a:extLst>
          </p:cNvPr>
          <p:cNvSpPr/>
          <p:nvPr/>
        </p:nvSpPr>
        <p:spPr>
          <a:xfrm>
            <a:off x="913412" y="2779511"/>
            <a:ext cx="9525" cy="5552777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28AB794F-13D8-1BF8-747F-237624BE5BF1}"/>
              </a:ext>
            </a:extLst>
          </p:cNvPr>
          <p:cNvSpPr/>
          <p:nvPr/>
        </p:nvSpPr>
        <p:spPr>
          <a:xfrm>
            <a:off x="6085487" y="2779511"/>
            <a:ext cx="9525" cy="5552777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6">
            <a:extLst>
              <a:ext uri="{FF2B5EF4-FFF2-40B4-BE49-F238E27FC236}">
                <a16:creationId xmlns:a16="http://schemas.microsoft.com/office/drawing/2014/main" id="{B938C3E3-85D6-EE58-99DF-D6030FF8A789}"/>
              </a:ext>
            </a:extLst>
          </p:cNvPr>
          <p:cNvSpPr/>
          <p:nvPr/>
        </p:nvSpPr>
        <p:spPr>
          <a:xfrm>
            <a:off x="1265837" y="3198611"/>
            <a:ext cx="4611052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kern="0" spc="90" dirty="0">
                <a:solidFill>
                  <a:srgbClr val="8B5CF6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</a:t>
            </a:r>
            <a:endParaRPr lang="en-US" sz="1800" dirty="0"/>
          </a:p>
        </p:txBody>
      </p:sp>
      <p:sp>
        <p:nvSpPr>
          <p:cNvPr id="26" name="Text 7">
            <a:extLst>
              <a:ext uri="{FF2B5EF4-FFF2-40B4-BE49-F238E27FC236}">
                <a16:creationId xmlns:a16="http://schemas.microsoft.com/office/drawing/2014/main" id="{DADE5E28-F2D3-0726-3019-9583DBF9D6F9}"/>
              </a:ext>
            </a:extLst>
          </p:cNvPr>
          <p:cNvSpPr/>
          <p:nvPr/>
        </p:nvSpPr>
        <p:spPr>
          <a:xfrm>
            <a:off x="1265837" y="3722486"/>
            <a:ext cx="4611052" cy="8343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2850" b="1" kern="0" spc="-43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Prompt activity made visible</a:t>
            </a:r>
            <a:endParaRPr lang="en-US" sz="2850" dirty="0"/>
          </a:p>
        </p:txBody>
      </p:sp>
      <p:sp>
        <p:nvSpPr>
          <p:cNvPr id="27" name="Text 8">
            <a:extLst>
              <a:ext uri="{FF2B5EF4-FFF2-40B4-BE49-F238E27FC236}">
                <a16:creationId xmlns:a16="http://schemas.microsoft.com/office/drawing/2014/main" id="{14BE357D-676A-D4BB-3ECA-EF3465021D54}"/>
              </a:ext>
            </a:extLst>
          </p:cNvPr>
          <p:cNvSpPr/>
          <p:nvPr/>
        </p:nvSpPr>
        <p:spPr>
          <a:xfrm>
            <a:off x="1265837" y="4747316"/>
            <a:ext cx="4611052" cy="1066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prompts, by team, by user, trended week-on-week - so steering committees see momentum, not anecdotes.</a:t>
            </a:r>
            <a:endParaRPr lang="en-US" sz="1800" dirty="0"/>
          </a:p>
        </p:txBody>
      </p:sp>
      <p:sp>
        <p:nvSpPr>
          <p:cNvPr id="30" name="Text 10">
            <a:extLst>
              <a:ext uri="{FF2B5EF4-FFF2-40B4-BE49-F238E27FC236}">
                <a16:creationId xmlns:a16="http://schemas.microsoft.com/office/drawing/2014/main" id="{A4937001-1AD3-DD3C-66A4-E3E0A4A1BB8E}"/>
              </a:ext>
            </a:extLst>
          </p:cNvPr>
          <p:cNvSpPr/>
          <p:nvPr/>
        </p:nvSpPr>
        <p:spPr>
          <a:xfrm>
            <a:off x="1265837" y="6760663"/>
            <a:ext cx="1619548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5700" b="1" kern="0" spc="-1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</a:t>
            </a:r>
            <a:endParaRPr lang="en-US" sz="5700" dirty="0"/>
          </a:p>
        </p:txBody>
      </p:sp>
      <p:sp>
        <p:nvSpPr>
          <p:cNvPr id="34" name="Text 11">
            <a:extLst>
              <a:ext uri="{FF2B5EF4-FFF2-40B4-BE49-F238E27FC236}">
                <a16:creationId xmlns:a16="http://schemas.microsoft.com/office/drawing/2014/main" id="{7BA32494-7896-D195-E945-DC8DC72DD800}"/>
              </a:ext>
            </a:extLst>
          </p:cNvPr>
          <p:cNvSpPr/>
          <p:nvPr/>
        </p:nvSpPr>
        <p:spPr>
          <a:xfrm>
            <a:off x="1265837" y="7713163"/>
            <a:ext cx="4611052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kern="0" spc="90" dirty="0">
                <a:solidFill>
                  <a:srgbClr val="8B5CF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PROMPT VISIBILITY</a:t>
            </a:r>
            <a:endParaRPr lang="en-US" sz="1800" dirty="0"/>
          </a:p>
        </p:txBody>
      </p:sp>
      <p:sp>
        <p:nvSpPr>
          <p:cNvPr id="35" name="Shape 12">
            <a:extLst>
              <a:ext uri="{FF2B5EF4-FFF2-40B4-BE49-F238E27FC236}">
                <a16:creationId xmlns:a16="http://schemas.microsoft.com/office/drawing/2014/main" id="{89517391-EC23-C1F6-79C3-3E8F202A0400}"/>
              </a:ext>
            </a:extLst>
          </p:cNvPr>
          <p:cNvSpPr/>
          <p:nvPr/>
        </p:nvSpPr>
        <p:spPr>
          <a:xfrm>
            <a:off x="6399812" y="2779511"/>
            <a:ext cx="5181600" cy="5552777"/>
          </a:xfrm>
          <a:prstGeom prst="rect">
            <a:avLst/>
          </a:prstGeom>
          <a:solidFill>
            <a:srgbClr val="F7F8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Shape 13">
            <a:extLst>
              <a:ext uri="{FF2B5EF4-FFF2-40B4-BE49-F238E27FC236}">
                <a16:creationId xmlns:a16="http://schemas.microsoft.com/office/drawing/2014/main" id="{AD3A99CF-FFC5-6D6F-B284-BE243E7296FA}"/>
              </a:ext>
            </a:extLst>
          </p:cNvPr>
          <p:cNvSpPr/>
          <p:nvPr/>
        </p:nvSpPr>
        <p:spPr>
          <a:xfrm>
            <a:off x="6399812" y="8322763"/>
            <a:ext cx="518160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Shape 14">
            <a:extLst>
              <a:ext uri="{FF2B5EF4-FFF2-40B4-BE49-F238E27FC236}">
                <a16:creationId xmlns:a16="http://schemas.microsoft.com/office/drawing/2014/main" id="{C14BB1F8-1B1A-0A6D-B0D6-3B2D2A2A6E9A}"/>
              </a:ext>
            </a:extLst>
          </p:cNvPr>
          <p:cNvSpPr/>
          <p:nvPr/>
        </p:nvSpPr>
        <p:spPr>
          <a:xfrm>
            <a:off x="6399812" y="2779511"/>
            <a:ext cx="9525" cy="5552777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Shape 15">
            <a:extLst>
              <a:ext uri="{FF2B5EF4-FFF2-40B4-BE49-F238E27FC236}">
                <a16:creationId xmlns:a16="http://schemas.microsoft.com/office/drawing/2014/main" id="{C1E6B9FC-D9A2-C2CE-2C3D-AF603C674565}"/>
              </a:ext>
            </a:extLst>
          </p:cNvPr>
          <p:cNvSpPr/>
          <p:nvPr/>
        </p:nvSpPr>
        <p:spPr>
          <a:xfrm>
            <a:off x="11571887" y="2779511"/>
            <a:ext cx="9525" cy="5552777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Text 16">
            <a:extLst>
              <a:ext uri="{FF2B5EF4-FFF2-40B4-BE49-F238E27FC236}">
                <a16:creationId xmlns:a16="http://schemas.microsoft.com/office/drawing/2014/main" id="{5AEB1725-A140-BF25-6B8C-4D3E70104DA6}"/>
              </a:ext>
            </a:extLst>
          </p:cNvPr>
          <p:cNvSpPr/>
          <p:nvPr/>
        </p:nvSpPr>
        <p:spPr>
          <a:xfrm>
            <a:off x="6752237" y="3198611"/>
            <a:ext cx="4611052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kern="0" spc="90" dirty="0">
                <a:solidFill>
                  <a:srgbClr val="8B5CF6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02</a:t>
            </a:r>
            <a:endParaRPr lang="en-US" sz="1800" dirty="0"/>
          </a:p>
        </p:txBody>
      </p:sp>
      <p:sp>
        <p:nvSpPr>
          <p:cNvPr id="40" name="Text 17">
            <a:extLst>
              <a:ext uri="{FF2B5EF4-FFF2-40B4-BE49-F238E27FC236}">
                <a16:creationId xmlns:a16="http://schemas.microsoft.com/office/drawing/2014/main" id="{2258974F-F5D6-5014-48C0-4D4138905243}"/>
              </a:ext>
            </a:extLst>
          </p:cNvPr>
          <p:cNvSpPr/>
          <p:nvPr/>
        </p:nvSpPr>
        <p:spPr>
          <a:xfrm>
            <a:off x="6752237" y="3722486"/>
            <a:ext cx="4611052" cy="4362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2850" b="1" kern="0" spc="-43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Sources made obvious</a:t>
            </a:r>
            <a:endParaRPr lang="en-US" sz="2850" dirty="0"/>
          </a:p>
        </p:txBody>
      </p:sp>
      <p:sp>
        <p:nvSpPr>
          <p:cNvPr id="41" name="Text 18">
            <a:extLst>
              <a:ext uri="{FF2B5EF4-FFF2-40B4-BE49-F238E27FC236}">
                <a16:creationId xmlns:a16="http://schemas.microsoft.com/office/drawing/2014/main" id="{E569EF3D-3C22-605D-6E21-8F26F63DEA1C}"/>
              </a:ext>
            </a:extLst>
          </p:cNvPr>
          <p:cNvSpPr/>
          <p:nvPr/>
        </p:nvSpPr>
        <p:spPr>
          <a:xfrm>
            <a:off x="6752237" y="4349201"/>
            <a:ext cx="4611052" cy="1409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Which apps your prompts come from - so you can see whether Copilot has landed in document work, chat, or only the standalone app.</a:t>
            </a:r>
            <a:endParaRPr lang="en-US" sz="1800" dirty="0"/>
          </a:p>
        </p:txBody>
      </p:sp>
      <p:sp>
        <p:nvSpPr>
          <p:cNvPr id="43" name="Text 20">
            <a:extLst>
              <a:ext uri="{FF2B5EF4-FFF2-40B4-BE49-F238E27FC236}">
                <a16:creationId xmlns:a16="http://schemas.microsoft.com/office/drawing/2014/main" id="{6C8C0D22-2072-73BB-46D7-47FF5946705B}"/>
              </a:ext>
            </a:extLst>
          </p:cNvPr>
          <p:cNvSpPr/>
          <p:nvPr/>
        </p:nvSpPr>
        <p:spPr>
          <a:xfrm>
            <a:off x="6752237" y="6760663"/>
            <a:ext cx="2938473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5700" b="1" kern="0" spc="-1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Per-app</a:t>
            </a:r>
            <a:endParaRPr lang="en-US" sz="5700" dirty="0"/>
          </a:p>
        </p:txBody>
      </p:sp>
      <p:sp>
        <p:nvSpPr>
          <p:cNvPr id="82" name="Text 21">
            <a:extLst>
              <a:ext uri="{FF2B5EF4-FFF2-40B4-BE49-F238E27FC236}">
                <a16:creationId xmlns:a16="http://schemas.microsoft.com/office/drawing/2014/main" id="{6887C978-8A6C-E783-B29E-82C79BEB1399}"/>
              </a:ext>
            </a:extLst>
          </p:cNvPr>
          <p:cNvSpPr/>
          <p:nvPr/>
        </p:nvSpPr>
        <p:spPr>
          <a:xfrm>
            <a:off x="6752237" y="7713163"/>
            <a:ext cx="4611052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kern="0" spc="90" dirty="0">
                <a:solidFill>
                  <a:srgbClr val="8B5CF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PROMPT BREAKDOWN</a:t>
            </a:r>
            <a:endParaRPr lang="en-US" sz="1800" dirty="0"/>
          </a:p>
        </p:txBody>
      </p:sp>
      <p:sp>
        <p:nvSpPr>
          <p:cNvPr id="83" name="Shape 22">
            <a:extLst>
              <a:ext uri="{FF2B5EF4-FFF2-40B4-BE49-F238E27FC236}">
                <a16:creationId xmlns:a16="http://schemas.microsoft.com/office/drawing/2014/main" id="{8CF36CAA-F391-1D8E-8F16-357538812C53}"/>
              </a:ext>
            </a:extLst>
          </p:cNvPr>
          <p:cNvSpPr/>
          <p:nvPr/>
        </p:nvSpPr>
        <p:spPr>
          <a:xfrm>
            <a:off x="11886212" y="2779511"/>
            <a:ext cx="5181600" cy="5552777"/>
          </a:xfrm>
          <a:prstGeom prst="rect">
            <a:avLst/>
          </a:prstGeom>
          <a:solidFill>
            <a:srgbClr val="F7F8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4" name="Shape 23">
            <a:extLst>
              <a:ext uri="{FF2B5EF4-FFF2-40B4-BE49-F238E27FC236}">
                <a16:creationId xmlns:a16="http://schemas.microsoft.com/office/drawing/2014/main" id="{27D89A5F-B5BD-429E-518E-ED64657AFFD7}"/>
              </a:ext>
            </a:extLst>
          </p:cNvPr>
          <p:cNvSpPr/>
          <p:nvPr/>
        </p:nvSpPr>
        <p:spPr>
          <a:xfrm>
            <a:off x="11886212" y="8322763"/>
            <a:ext cx="518160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5" name="Shape 24">
            <a:extLst>
              <a:ext uri="{FF2B5EF4-FFF2-40B4-BE49-F238E27FC236}">
                <a16:creationId xmlns:a16="http://schemas.microsoft.com/office/drawing/2014/main" id="{6638411E-6D27-8E11-1857-FA891BDDC618}"/>
              </a:ext>
            </a:extLst>
          </p:cNvPr>
          <p:cNvSpPr/>
          <p:nvPr/>
        </p:nvSpPr>
        <p:spPr>
          <a:xfrm>
            <a:off x="11886212" y="2779511"/>
            <a:ext cx="9525" cy="5552777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6" name="Shape 25">
            <a:extLst>
              <a:ext uri="{FF2B5EF4-FFF2-40B4-BE49-F238E27FC236}">
                <a16:creationId xmlns:a16="http://schemas.microsoft.com/office/drawing/2014/main" id="{0E3970BB-7DC4-B4B1-37B0-C19889BF99C7}"/>
              </a:ext>
            </a:extLst>
          </p:cNvPr>
          <p:cNvSpPr/>
          <p:nvPr/>
        </p:nvSpPr>
        <p:spPr>
          <a:xfrm>
            <a:off x="17058287" y="2779511"/>
            <a:ext cx="9525" cy="5552777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7" name="Text 26">
            <a:extLst>
              <a:ext uri="{FF2B5EF4-FFF2-40B4-BE49-F238E27FC236}">
                <a16:creationId xmlns:a16="http://schemas.microsoft.com/office/drawing/2014/main" id="{108E8160-946E-4990-EBD1-CA9C288C0825}"/>
              </a:ext>
            </a:extLst>
          </p:cNvPr>
          <p:cNvSpPr/>
          <p:nvPr/>
        </p:nvSpPr>
        <p:spPr>
          <a:xfrm>
            <a:off x="12238637" y="3198611"/>
            <a:ext cx="4611052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kern="0" spc="90" dirty="0">
                <a:solidFill>
                  <a:srgbClr val="8B5CF6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03</a:t>
            </a:r>
            <a:endParaRPr lang="en-US" sz="1800" dirty="0"/>
          </a:p>
        </p:txBody>
      </p:sp>
      <p:sp>
        <p:nvSpPr>
          <p:cNvPr id="88" name="Text 27">
            <a:extLst>
              <a:ext uri="{FF2B5EF4-FFF2-40B4-BE49-F238E27FC236}">
                <a16:creationId xmlns:a16="http://schemas.microsoft.com/office/drawing/2014/main" id="{DBE7B1BD-D4CD-3E98-DA90-FD5D83DC1B93}"/>
              </a:ext>
            </a:extLst>
          </p:cNvPr>
          <p:cNvSpPr/>
          <p:nvPr/>
        </p:nvSpPr>
        <p:spPr>
          <a:xfrm>
            <a:off x="12238637" y="3722486"/>
            <a:ext cx="4611052" cy="4362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2850" b="1" kern="0" spc="-43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Idle seats made obvious</a:t>
            </a:r>
            <a:endParaRPr lang="en-US" sz="2850" dirty="0"/>
          </a:p>
        </p:txBody>
      </p:sp>
      <p:sp>
        <p:nvSpPr>
          <p:cNvPr id="89" name="Text 28">
            <a:extLst>
              <a:ext uri="{FF2B5EF4-FFF2-40B4-BE49-F238E27FC236}">
                <a16:creationId xmlns:a16="http://schemas.microsoft.com/office/drawing/2014/main" id="{31B4FFB4-AF3F-51B0-06F4-C784362935EE}"/>
              </a:ext>
            </a:extLst>
          </p:cNvPr>
          <p:cNvSpPr/>
          <p:nvPr/>
        </p:nvSpPr>
        <p:spPr>
          <a:xfrm>
            <a:off x="12238637" y="4349201"/>
            <a:ext cx="4611052" cy="1066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Who's been assigned a license and never prompted - the precise list to reclaim, re-assign, or target for enablement.</a:t>
            </a:r>
            <a:endParaRPr lang="en-US" sz="1800" dirty="0"/>
          </a:p>
        </p:txBody>
      </p:sp>
      <p:sp>
        <p:nvSpPr>
          <p:cNvPr id="91" name="Text 30">
            <a:extLst>
              <a:ext uri="{FF2B5EF4-FFF2-40B4-BE49-F238E27FC236}">
                <a16:creationId xmlns:a16="http://schemas.microsoft.com/office/drawing/2014/main" id="{F1622177-E6D3-1249-8335-92693A0F1FB9}"/>
              </a:ext>
            </a:extLst>
          </p:cNvPr>
          <p:cNvSpPr/>
          <p:nvPr/>
        </p:nvSpPr>
        <p:spPr>
          <a:xfrm>
            <a:off x="12238637" y="6760663"/>
            <a:ext cx="3174697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5700" b="1" kern="0" spc="-1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Reclaim</a:t>
            </a:r>
            <a:endParaRPr lang="en-US" sz="5700" dirty="0"/>
          </a:p>
        </p:txBody>
      </p:sp>
      <p:sp>
        <p:nvSpPr>
          <p:cNvPr id="92" name="Text 31">
            <a:extLst>
              <a:ext uri="{FF2B5EF4-FFF2-40B4-BE49-F238E27FC236}">
                <a16:creationId xmlns:a16="http://schemas.microsoft.com/office/drawing/2014/main" id="{55788F12-38DD-A213-33AA-287B272F39C8}"/>
              </a:ext>
            </a:extLst>
          </p:cNvPr>
          <p:cNvSpPr/>
          <p:nvPr/>
        </p:nvSpPr>
        <p:spPr>
          <a:xfrm>
            <a:off x="12238637" y="7713163"/>
            <a:ext cx="4611052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kern="0" spc="90" dirty="0">
                <a:solidFill>
                  <a:srgbClr val="8B5CF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EVIDENCE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7752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1210F-7564-7A70-47EF-EFCDF0F29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9DAE2-EE71-0A8D-9936-1EF4C33E1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40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6D0FA-9345-839C-ED75-7789E56DE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4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2026 NTT DATA, Inc. | NTT Ltd. and its affiliates are NTT DATA, Inc. companies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A714CB-0CD6-B05B-38F0-1995ADBB2052}"/>
              </a:ext>
            </a:extLst>
          </p:cNvPr>
          <p:cNvSpPr/>
          <p:nvPr/>
        </p:nvSpPr>
        <p:spPr>
          <a:xfrm>
            <a:off x="7935686" y="9895115"/>
            <a:ext cx="2400300" cy="391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 24">
            <a:extLst>
              <a:ext uri="{FF2B5EF4-FFF2-40B4-BE49-F238E27FC236}">
                <a16:creationId xmlns:a16="http://schemas.microsoft.com/office/drawing/2014/main" id="{46C37C5D-FC76-9111-C216-DD9C0128CA91}"/>
              </a:ext>
            </a:extLst>
          </p:cNvPr>
          <p:cNvSpPr/>
          <p:nvPr/>
        </p:nvSpPr>
        <p:spPr>
          <a:xfrm>
            <a:off x="913412" y="8920163"/>
            <a:ext cx="838200" cy="4524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50" b="0" i="0" u="none" strike="noStrike" kern="1200" cap="none" spc="0" normalizeH="0" baseline="0" noProof="0" dirty="0">
              <a:ln>
                <a:noFill/>
              </a:ln>
              <a:solidFill>
                <a:srgbClr val="070F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57A13D95-9C05-5CD4-AA6C-9CB4F03DA7DA}"/>
              </a:ext>
            </a:extLst>
          </p:cNvPr>
          <p:cNvSpPr/>
          <p:nvPr/>
        </p:nvSpPr>
        <p:spPr>
          <a:xfrm>
            <a:off x="913412" y="297803"/>
            <a:ext cx="16639032" cy="22531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2000"/>
              </a:lnSpc>
            </a:pPr>
            <a:r>
              <a:rPr lang="en-US" sz="4400" dirty="0">
                <a:solidFill>
                  <a:srgbClr val="1E3A5F"/>
                </a:solidFill>
                <a:latin typeface="Georgia" pitchFamily="34" charset="0"/>
              </a:rPr>
              <a:t>A lightweight engagement. Run it once. Or run it every quarter.</a:t>
            </a: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6F835A5A-7572-30EC-7AA9-08817AB61108}"/>
              </a:ext>
            </a:extLst>
          </p:cNvPr>
          <p:cNvSpPr/>
          <p:nvPr/>
        </p:nvSpPr>
        <p:spPr>
          <a:xfrm>
            <a:off x="913412" y="2177652"/>
            <a:ext cx="14716125" cy="10438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33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new tooling to deploy, no agents to install. CSV exports from your tenant, a feedback session within a week, decisions you can act on.</a:t>
            </a:r>
            <a:endParaRPr lang="en-US" sz="3300" dirty="0"/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3214A567-67CF-B9B3-F0E7-B7B692663C1E}"/>
              </a:ext>
            </a:extLst>
          </p:cNvPr>
          <p:cNvSpPr/>
          <p:nvPr/>
        </p:nvSpPr>
        <p:spPr>
          <a:xfrm>
            <a:off x="913412" y="3279278"/>
            <a:ext cx="7848600" cy="5651302"/>
          </a:xfrm>
          <a:prstGeom prst="rect">
            <a:avLst/>
          </a:prstGeom>
          <a:solidFill>
            <a:srgbClr val="F7F8FA"/>
          </a:solidFill>
          <a:ln w="9525">
            <a:solidFill>
              <a:srgbClr val="E3E6E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1A144BE0-9BE3-E537-EF1E-CC19D890FE20}"/>
              </a:ext>
            </a:extLst>
          </p:cNvPr>
          <p:cNvSpPr/>
          <p:nvPr/>
        </p:nvSpPr>
        <p:spPr>
          <a:xfrm>
            <a:off x="1342037" y="3707903"/>
            <a:ext cx="7201091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kern="0" spc="90" dirty="0">
                <a:solidFill>
                  <a:srgbClr val="0096D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 / ONCE-OFF</a:t>
            </a:r>
            <a:endParaRPr lang="en-US" sz="1800" dirty="0"/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C2FC94DD-5196-38E2-7E57-F5F5B3E47CC2}"/>
              </a:ext>
            </a:extLst>
          </p:cNvPr>
          <p:cNvSpPr/>
          <p:nvPr/>
        </p:nvSpPr>
        <p:spPr>
          <a:xfrm>
            <a:off x="1342037" y="4193678"/>
            <a:ext cx="7201091" cy="4780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3300" b="1" kern="0" spc="-66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Point-in-time assessment.</a:t>
            </a:r>
            <a:endParaRPr lang="en-US" sz="3300" dirty="0"/>
          </a:p>
        </p:txBody>
      </p:sp>
      <p:sp>
        <p:nvSpPr>
          <p:cNvPr id="13" name="Text 6">
            <a:extLst>
              <a:ext uri="{FF2B5EF4-FFF2-40B4-BE49-F238E27FC236}">
                <a16:creationId xmlns:a16="http://schemas.microsoft.com/office/drawing/2014/main" id="{05514F96-308A-CE58-669F-87997A885601}"/>
              </a:ext>
            </a:extLst>
          </p:cNvPr>
          <p:cNvSpPr/>
          <p:nvPr/>
        </p:nvSpPr>
        <p:spPr>
          <a:xfrm>
            <a:off x="1342037" y="4824114"/>
            <a:ext cx="7201091" cy="7286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75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 organisations that want an immediate, current-state read on their Microsoft 365 and Copilot estate.</a:t>
            </a:r>
            <a:endParaRPr lang="en-US" sz="1875" dirty="0"/>
          </a:p>
        </p:txBody>
      </p:sp>
      <p:sp>
        <p:nvSpPr>
          <p:cNvPr id="14" name="Text 7">
            <a:extLst>
              <a:ext uri="{FF2B5EF4-FFF2-40B4-BE49-F238E27FC236}">
                <a16:creationId xmlns:a16="http://schemas.microsoft.com/office/drawing/2014/main" id="{297D2FE8-6645-CA10-4F27-FFEE190AF82F}"/>
              </a:ext>
            </a:extLst>
          </p:cNvPr>
          <p:cNvSpPr/>
          <p:nvPr/>
        </p:nvSpPr>
        <p:spPr>
          <a:xfrm>
            <a:off x="1342037" y="5875137"/>
            <a:ext cx="7227570" cy="171807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1A1F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Guided CSV exports from your tenant</a:t>
            </a:r>
            <a:endParaRPr lang="en-US" sz="1800" dirty="0"/>
          </a:p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1A1F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Playback session within a week of data</a:t>
            </a:r>
            <a:endParaRPr lang="en-US" sz="1800" dirty="0"/>
          </a:p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1A1F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Written report with prioritised actions</a:t>
            </a:r>
            <a:endParaRPr lang="en-US" sz="1800" dirty="0"/>
          </a:p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1A1F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Solution Architect on the call for context</a:t>
            </a:r>
            <a:endParaRPr lang="en-US" sz="1800" dirty="0"/>
          </a:p>
        </p:txBody>
      </p:sp>
      <p:sp>
        <p:nvSpPr>
          <p:cNvPr id="15" name="Shape 8">
            <a:extLst>
              <a:ext uri="{FF2B5EF4-FFF2-40B4-BE49-F238E27FC236}">
                <a16:creationId xmlns:a16="http://schemas.microsoft.com/office/drawing/2014/main" id="{9178965A-1D59-F1A6-4C77-731DC8D8F0D7}"/>
              </a:ext>
            </a:extLst>
          </p:cNvPr>
          <p:cNvSpPr/>
          <p:nvPr/>
        </p:nvSpPr>
        <p:spPr>
          <a:xfrm>
            <a:off x="1342037" y="8035230"/>
            <a:ext cx="699135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0">
            <a:extLst>
              <a:ext uri="{FF2B5EF4-FFF2-40B4-BE49-F238E27FC236}">
                <a16:creationId xmlns:a16="http://schemas.microsoft.com/office/drawing/2014/main" id="{D67CC819-A102-8CB9-F13F-199AB92E5BAC}"/>
              </a:ext>
            </a:extLst>
          </p:cNvPr>
          <p:cNvSpPr/>
          <p:nvPr/>
        </p:nvSpPr>
        <p:spPr>
          <a:xfrm>
            <a:off x="9219212" y="3279278"/>
            <a:ext cx="7848600" cy="5651302"/>
          </a:xfrm>
          <a:prstGeom prst="rect">
            <a:avLst/>
          </a:prstGeom>
          <a:solidFill>
            <a:srgbClr val="0A2540"/>
          </a:solidFill>
          <a:ln w="9525">
            <a:solidFill>
              <a:srgbClr val="0A25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1">
            <a:extLst>
              <a:ext uri="{FF2B5EF4-FFF2-40B4-BE49-F238E27FC236}">
                <a16:creationId xmlns:a16="http://schemas.microsoft.com/office/drawing/2014/main" id="{6D3C3FAF-3D24-711F-EA0C-381540287332}"/>
              </a:ext>
            </a:extLst>
          </p:cNvPr>
          <p:cNvSpPr/>
          <p:nvPr/>
        </p:nvSpPr>
        <p:spPr>
          <a:xfrm>
            <a:off x="9647837" y="3707903"/>
            <a:ext cx="7201091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kern="0" spc="90" dirty="0">
                <a:solidFill>
                  <a:srgbClr val="0096D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02 / QUARTERLY VALUE-ADD</a:t>
            </a:r>
            <a:endParaRPr lang="en-US" sz="1800" dirty="0"/>
          </a:p>
        </p:txBody>
      </p:sp>
      <p:sp>
        <p:nvSpPr>
          <p:cNvPr id="20" name="Text 12">
            <a:extLst>
              <a:ext uri="{FF2B5EF4-FFF2-40B4-BE49-F238E27FC236}">
                <a16:creationId xmlns:a16="http://schemas.microsoft.com/office/drawing/2014/main" id="{88F898AB-CC2E-0EAB-0F61-4012DE0B4619}"/>
              </a:ext>
            </a:extLst>
          </p:cNvPr>
          <p:cNvSpPr/>
          <p:nvPr/>
        </p:nvSpPr>
        <p:spPr>
          <a:xfrm>
            <a:off x="9647837" y="4193678"/>
            <a:ext cx="7201091" cy="4780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3300" b="1" kern="0" spc="-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Continuous insight, every quarter.</a:t>
            </a:r>
            <a:endParaRPr lang="en-US" sz="3300" dirty="0"/>
          </a:p>
        </p:txBody>
      </p:sp>
      <p:sp>
        <p:nvSpPr>
          <p:cNvPr id="21" name="Text 13">
            <a:extLst>
              <a:ext uri="{FF2B5EF4-FFF2-40B4-BE49-F238E27FC236}">
                <a16:creationId xmlns:a16="http://schemas.microsoft.com/office/drawing/2014/main" id="{29BA9EFD-F834-E831-DB11-753445F9AC09}"/>
              </a:ext>
            </a:extLst>
          </p:cNvPr>
          <p:cNvSpPr/>
          <p:nvPr/>
        </p:nvSpPr>
        <p:spPr>
          <a:xfrm>
            <a:off x="9647837" y="4824114"/>
            <a:ext cx="7201091" cy="107394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75" dirty="0">
                <a:solidFill>
                  <a:srgbClr val="FFFFFF">
                    <a:alpha val="78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Refreshed every three months - trend lines, progress against last quarter's actions, and emerging Copilot opportunities. Not tied to renewal.</a:t>
            </a:r>
            <a:endParaRPr lang="en-US" sz="1875" dirty="0"/>
          </a:p>
        </p:txBody>
      </p:sp>
      <p:sp>
        <p:nvSpPr>
          <p:cNvPr id="22" name="Text 14">
            <a:extLst>
              <a:ext uri="{FF2B5EF4-FFF2-40B4-BE49-F238E27FC236}">
                <a16:creationId xmlns:a16="http://schemas.microsoft.com/office/drawing/2014/main" id="{C04484F3-A250-7653-1500-2BD85F07D34C}"/>
              </a:ext>
            </a:extLst>
          </p:cNvPr>
          <p:cNvSpPr/>
          <p:nvPr/>
        </p:nvSpPr>
        <p:spPr>
          <a:xfrm>
            <a:off x="9647837" y="6159699"/>
            <a:ext cx="7227570" cy="171807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FFFFFF">
                    <a:alpha val="92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Quarterly data refresh &amp; playback</a:t>
            </a:r>
            <a:endParaRPr lang="en-US" sz="1800" dirty="0"/>
          </a:p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FFFFFF">
                    <a:alpha val="92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Trend tracking against prior cycles</a:t>
            </a:r>
            <a:endParaRPr lang="en-US" sz="1800" dirty="0"/>
          </a:p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FFFFFF">
                    <a:alpha val="92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Ongoing Solution Architect access</a:t>
            </a:r>
            <a:endParaRPr lang="en-US" sz="1800" dirty="0"/>
          </a:p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FFFFFF">
                    <a:alpha val="92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 &amp; industry context per session</a:t>
            </a:r>
            <a:endParaRPr lang="en-US" sz="1800" dirty="0"/>
          </a:p>
        </p:txBody>
      </p:sp>
      <p:sp>
        <p:nvSpPr>
          <p:cNvPr id="24" name="Shape 15">
            <a:extLst>
              <a:ext uri="{FF2B5EF4-FFF2-40B4-BE49-F238E27FC236}">
                <a16:creationId xmlns:a16="http://schemas.microsoft.com/office/drawing/2014/main" id="{33B11559-6615-3F39-3EE1-C248A04B5B4B}"/>
              </a:ext>
            </a:extLst>
          </p:cNvPr>
          <p:cNvSpPr/>
          <p:nvPr/>
        </p:nvSpPr>
        <p:spPr>
          <a:xfrm>
            <a:off x="9647837" y="8035230"/>
            <a:ext cx="6991350" cy="9525"/>
          </a:xfrm>
          <a:prstGeom prst="rect">
            <a:avLst/>
          </a:prstGeom>
          <a:solidFill>
            <a:srgbClr val="FFFFFF">
              <a:alpha val="1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16">
            <a:extLst>
              <a:ext uri="{FF2B5EF4-FFF2-40B4-BE49-F238E27FC236}">
                <a16:creationId xmlns:a16="http://schemas.microsoft.com/office/drawing/2014/main" id="{4F12806E-4BE6-96FF-08D2-71DFEE830125}"/>
              </a:ext>
            </a:extLst>
          </p:cNvPr>
          <p:cNvSpPr/>
          <p:nvPr/>
        </p:nvSpPr>
        <p:spPr>
          <a:xfrm>
            <a:off x="9647837" y="8306396"/>
            <a:ext cx="7201091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b="1" kern="0" spc="180" dirty="0">
                <a:solidFill>
                  <a:srgbClr val="0096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RECOMMENDED · SUSTAINED VALUE</a:t>
            </a:r>
            <a:endParaRPr lang="en-US" sz="1800" dirty="0"/>
          </a:p>
        </p:txBody>
      </p:sp>
      <p:sp>
        <p:nvSpPr>
          <p:cNvPr id="32" name="Text 16">
            <a:extLst>
              <a:ext uri="{FF2B5EF4-FFF2-40B4-BE49-F238E27FC236}">
                <a16:creationId xmlns:a16="http://schemas.microsoft.com/office/drawing/2014/main" id="{7B370C4A-8420-4E7D-E6E8-CAF75800D9EA}"/>
              </a:ext>
            </a:extLst>
          </p:cNvPr>
          <p:cNvSpPr/>
          <p:nvPr/>
        </p:nvSpPr>
        <p:spPr>
          <a:xfrm>
            <a:off x="1342036" y="8273354"/>
            <a:ext cx="7201091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b="1" kern="0" spc="180" dirty="0">
                <a:solidFill>
                  <a:srgbClr val="0096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ONCE OFF · SEE THE VALUE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47899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789BE-7A69-1AD0-97CF-1F6B3BBD4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89C82-5162-45BA-60A2-6658693C3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8901C-0457-6EA3-9093-B26556490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2026 NTT DATA, Inc. | NTT Ltd. and its affiliates are NTT DATA, Inc. companies</a:t>
            </a:r>
          </a:p>
        </p:txBody>
      </p:sp>
      <p:sp>
        <p:nvSpPr>
          <p:cNvPr id="4" name="MainTitle">
            <a:extLst>
              <a:ext uri="{FF2B5EF4-FFF2-40B4-BE49-F238E27FC236}">
                <a16:creationId xmlns:a16="http://schemas.microsoft.com/office/drawing/2014/main" id="{0CC7A03C-BB5E-54CD-8C9F-DF9946F106D7}"/>
              </a:ext>
            </a:extLst>
          </p:cNvPr>
          <p:cNvSpPr txBox="1">
            <a:spLocks/>
          </p:cNvSpPr>
          <p:nvPr/>
        </p:nvSpPr>
        <p:spPr>
          <a:xfrm>
            <a:off x="980127" y="228600"/>
            <a:ext cx="10464700" cy="2057400"/>
          </a:xfrm>
          <a:prstGeom prst="rect">
            <a:avLst/>
          </a:prstGeom>
        </p:spPr>
        <p:txBody>
          <a:bodyPr vert="horz" lIns="0" tIns="91440" rIns="0" bIns="91440" rtlCol="0" anchor="b">
            <a:noAutofit/>
          </a:bodyPr>
          <a:lstStyle>
            <a:lvl1pPr marR="0" lvl="0" indent="0" defTabSz="13716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800" b="0" i="0" u="none" strike="noStrike" cap="none" spc="0" normalizeH="0" baseline="0">
                <a:ln>
                  <a:noFill/>
                </a:ln>
                <a:solidFill>
                  <a:srgbClr val="00DFED">
                    <a:lumMod val="60000"/>
                    <a:lumOff val="4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7" name="AccentLine">
            <a:extLst>
              <a:ext uri="{FF2B5EF4-FFF2-40B4-BE49-F238E27FC236}">
                <a16:creationId xmlns:a16="http://schemas.microsoft.com/office/drawing/2014/main" id="{86A0BA51-5BBF-A283-3ED5-AF6FC597635A}"/>
              </a:ext>
            </a:extLst>
          </p:cNvPr>
          <p:cNvSpPr/>
          <p:nvPr/>
        </p:nvSpPr>
        <p:spPr>
          <a:xfrm flipV="1">
            <a:off x="980127" y="2522959"/>
            <a:ext cx="5094606" cy="68578"/>
          </a:xfrm>
          <a:prstGeom prst="rect">
            <a:avLst/>
          </a:prstGeom>
          <a:gradFill>
            <a:gsLst>
              <a:gs pos="0">
                <a:srgbClr val="00A5E0"/>
              </a:gs>
              <a:gs pos="100000">
                <a:srgbClr val="00C9A7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70F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29B09D-AD71-F96F-A8B1-CC79A229291D}"/>
              </a:ext>
            </a:extLst>
          </p:cNvPr>
          <p:cNvSpPr/>
          <p:nvPr/>
        </p:nvSpPr>
        <p:spPr>
          <a:xfrm>
            <a:off x="7935686" y="9895115"/>
            <a:ext cx="2400300" cy="391886"/>
          </a:xfrm>
          <a:prstGeom prst="rect">
            <a:avLst/>
          </a:prstGeom>
          <a:solidFill>
            <a:srgbClr val="070F25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 5">
            <a:extLst>
              <a:ext uri="{FF2B5EF4-FFF2-40B4-BE49-F238E27FC236}">
                <a16:creationId xmlns:a16="http://schemas.microsoft.com/office/drawing/2014/main" id="{D405A9F0-3D83-2BEB-5C61-7395AD37F3B2}"/>
              </a:ext>
            </a:extLst>
          </p:cNvPr>
          <p:cNvSpPr/>
          <p:nvPr/>
        </p:nvSpPr>
        <p:spPr>
          <a:xfrm>
            <a:off x="980127" y="3079343"/>
            <a:ext cx="9978159" cy="838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defTabSz="1371600">
              <a:lnSpc>
                <a:spcPct val="120000"/>
              </a:lnSpc>
              <a:spcBef>
                <a:spcPct val="0"/>
              </a:spcBef>
            </a:pPr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rPr>
              <a:t>Book a discovery workshop.</a:t>
            </a:r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6D7E6082-E00F-8545-BD6E-1D89DC988197}"/>
              </a:ext>
            </a:extLst>
          </p:cNvPr>
          <p:cNvSpPr/>
          <p:nvPr/>
        </p:nvSpPr>
        <p:spPr>
          <a:xfrm>
            <a:off x="980127" y="3908018"/>
            <a:ext cx="4400550" cy="9525"/>
          </a:xfrm>
          <a:prstGeom prst="rect">
            <a:avLst/>
          </a:prstGeom>
          <a:solidFill>
            <a:srgbClr val="FFFFFF">
              <a:alpha val="1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3">
            <a:extLst>
              <a:ext uri="{FF2B5EF4-FFF2-40B4-BE49-F238E27FC236}">
                <a16:creationId xmlns:a16="http://schemas.microsoft.com/office/drawing/2014/main" id="{BA436B02-309D-24FA-FC75-D3B5E3F54EBA}"/>
              </a:ext>
            </a:extLst>
          </p:cNvPr>
          <p:cNvSpPr/>
          <p:nvPr/>
        </p:nvSpPr>
        <p:spPr>
          <a:xfrm>
            <a:off x="997775" y="4405349"/>
            <a:ext cx="5181600" cy="4400550"/>
          </a:xfrm>
          <a:prstGeom prst="rect">
            <a:avLst/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Shape 3">
            <a:extLst>
              <a:ext uri="{FF2B5EF4-FFF2-40B4-BE49-F238E27FC236}">
                <a16:creationId xmlns:a16="http://schemas.microsoft.com/office/drawing/2014/main" id="{8D152D48-43C5-BED7-93BB-1A6EC2D48710}"/>
              </a:ext>
            </a:extLst>
          </p:cNvPr>
          <p:cNvSpPr/>
          <p:nvPr/>
        </p:nvSpPr>
        <p:spPr>
          <a:xfrm>
            <a:off x="6545036" y="4405349"/>
            <a:ext cx="5181600" cy="4400550"/>
          </a:xfrm>
          <a:prstGeom prst="rect">
            <a:avLst/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Shape 3">
            <a:extLst>
              <a:ext uri="{FF2B5EF4-FFF2-40B4-BE49-F238E27FC236}">
                <a16:creationId xmlns:a16="http://schemas.microsoft.com/office/drawing/2014/main" id="{ED157082-B24B-EEBF-E7E3-9E4BA82BC4B5}"/>
              </a:ext>
            </a:extLst>
          </p:cNvPr>
          <p:cNvSpPr/>
          <p:nvPr/>
        </p:nvSpPr>
        <p:spPr>
          <a:xfrm>
            <a:off x="12092297" y="4405349"/>
            <a:ext cx="5181600" cy="4400550"/>
          </a:xfrm>
          <a:prstGeom prst="rect">
            <a:avLst/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5">
            <a:extLst>
              <a:ext uri="{FF2B5EF4-FFF2-40B4-BE49-F238E27FC236}">
                <a16:creationId xmlns:a16="http://schemas.microsoft.com/office/drawing/2014/main" id="{C0A335F3-4913-734B-A2DF-78DCA38F5467}"/>
              </a:ext>
            </a:extLst>
          </p:cNvPr>
          <p:cNvSpPr/>
          <p:nvPr/>
        </p:nvSpPr>
        <p:spPr>
          <a:xfrm>
            <a:off x="1322291" y="5502071"/>
            <a:ext cx="4532567" cy="838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3000" b="1" kern="0" spc="-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Provide the Data extracts.</a:t>
            </a:r>
            <a:endParaRPr lang="en-US" sz="3000" dirty="0"/>
          </a:p>
        </p:txBody>
      </p:sp>
      <p:sp>
        <p:nvSpPr>
          <p:cNvPr id="17" name="Text 5">
            <a:extLst>
              <a:ext uri="{FF2B5EF4-FFF2-40B4-BE49-F238E27FC236}">
                <a16:creationId xmlns:a16="http://schemas.microsoft.com/office/drawing/2014/main" id="{613CA50B-89C8-3235-397B-196DF6E17C20}"/>
              </a:ext>
            </a:extLst>
          </p:cNvPr>
          <p:cNvSpPr/>
          <p:nvPr/>
        </p:nvSpPr>
        <p:spPr>
          <a:xfrm>
            <a:off x="6912260" y="5502071"/>
            <a:ext cx="4532567" cy="838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>
              <a:lnSpc>
                <a:spcPct val="105000"/>
              </a:lnSpc>
              <a:buNone/>
            </a:pPr>
            <a:r>
              <a:rPr lang="en-US" sz="3000" b="1" kern="0" spc="-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Setup assessment playback meeting.</a:t>
            </a:r>
            <a:endParaRPr lang="en-US" sz="3000" dirty="0"/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F3B9B315-8C03-01D5-860D-BFCFA3063CF0}"/>
              </a:ext>
            </a:extLst>
          </p:cNvPr>
          <p:cNvSpPr/>
          <p:nvPr/>
        </p:nvSpPr>
        <p:spPr>
          <a:xfrm>
            <a:off x="12459520" y="5371442"/>
            <a:ext cx="4532567" cy="838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3000" b="1" kern="0" spc="-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Detailed Report</a:t>
            </a:r>
            <a:endParaRPr lang="en-US" sz="3000" dirty="0"/>
          </a:p>
        </p:txBody>
      </p:sp>
      <p:sp>
        <p:nvSpPr>
          <p:cNvPr id="19" name="Text 8">
            <a:extLst>
              <a:ext uri="{FF2B5EF4-FFF2-40B4-BE49-F238E27FC236}">
                <a16:creationId xmlns:a16="http://schemas.microsoft.com/office/drawing/2014/main" id="{5727C830-810E-80F5-0A23-69FE80A3717C}"/>
              </a:ext>
            </a:extLst>
          </p:cNvPr>
          <p:cNvSpPr/>
          <p:nvPr/>
        </p:nvSpPr>
        <p:spPr>
          <a:xfrm>
            <a:off x="1322290" y="4543707"/>
            <a:ext cx="4532567" cy="95836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3600" b="1" kern="0" spc="216" dirty="0">
                <a:solidFill>
                  <a:srgbClr val="0096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3600" dirty="0"/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0CCE4CBC-67ED-24CE-03C7-A22BD31E07A5}"/>
              </a:ext>
            </a:extLst>
          </p:cNvPr>
          <p:cNvSpPr/>
          <p:nvPr/>
        </p:nvSpPr>
        <p:spPr>
          <a:xfrm>
            <a:off x="6869551" y="4543707"/>
            <a:ext cx="4532567" cy="95836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3600" b="1" kern="0" spc="216" dirty="0">
                <a:solidFill>
                  <a:srgbClr val="0096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3600" dirty="0"/>
          </a:p>
        </p:txBody>
      </p:sp>
      <p:sp>
        <p:nvSpPr>
          <p:cNvPr id="21" name="Text 8">
            <a:extLst>
              <a:ext uri="{FF2B5EF4-FFF2-40B4-BE49-F238E27FC236}">
                <a16:creationId xmlns:a16="http://schemas.microsoft.com/office/drawing/2014/main" id="{B73AE3C6-477F-A8A3-4440-026D0A6588EB}"/>
              </a:ext>
            </a:extLst>
          </p:cNvPr>
          <p:cNvSpPr/>
          <p:nvPr/>
        </p:nvSpPr>
        <p:spPr>
          <a:xfrm>
            <a:off x="12459521" y="4543707"/>
            <a:ext cx="4532567" cy="95836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3600" b="1" kern="0" spc="216" dirty="0">
                <a:solidFill>
                  <a:srgbClr val="0096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3600" dirty="0"/>
          </a:p>
        </p:txBody>
      </p:sp>
      <p:sp>
        <p:nvSpPr>
          <p:cNvPr id="22" name="Text 6">
            <a:extLst>
              <a:ext uri="{FF2B5EF4-FFF2-40B4-BE49-F238E27FC236}">
                <a16:creationId xmlns:a16="http://schemas.microsoft.com/office/drawing/2014/main" id="{7F87323B-AEA6-BC70-5E64-9BEC9C49907F}"/>
              </a:ext>
            </a:extLst>
          </p:cNvPr>
          <p:cNvSpPr/>
          <p:nvPr/>
        </p:nvSpPr>
        <p:spPr>
          <a:xfrm>
            <a:off x="1322290" y="6828077"/>
            <a:ext cx="4532567" cy="1066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dirty="0">
                <a:solidFill>
                  <a:srgbClr val="FFFFFF">
                    <a:alpha val="7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provide you with a detailed guide to extract reports, or provide us with read access to your tenant</a:t>
            </a:r>
            <a:endParaRPr lang="en-US" sz="1800" dirty="0"/>
          </a:p>
        </p:txBody>
      </p:sp>
      <p:sp>
        <p:nvSpPr>
          <p:cNvPr id="23" name="Text 6">
            <a:extLst>
              <a:ext uri="{FF2B5EF4-FFF2-40B4-BE49-F238E27FC236}">
                <a16:creationId xmlns:a16="http://schemas.microsoft.com/office/drawing/2014/main" id="{372B6534-D725-9ADC-0BE5-D38C03AFF75A}"/>
              </a:ext>
            </a:extLst>
          </p:cNvPr>
          <p:cNvSpPr/>
          <p:nvPr/>
        </p:nvSpPr>
        <p:spPr>
          <a:xfrm>
            <a:off x="6912260" y="6765235"/>
            <a:ext cx="4532567" cy="1066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dirty="0">
                <a:solidFill>
                  <a:srgbClr val="FFFFFF">
                    <a:alpha val="7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Setup a 90 in meeting to run through the Value Insights </a:t>
            </a:r>
            <a:endParaRPr lang="en-US" sz="1800" dirty="0"/>
          </a:p>
        </p:txBody>
      </p:sp>
      <p:sp>
        <p:nvSpPr>
          <p:cNvPr id="24" name="Text 6">
            <a:extLst>
              <a:ext uri="{FF2B5EF4-FFF2-40B4-BE49-F238E27FC236}">
                <a16:creationId xmlns:a16="http://schemas.microsoft.com/office/drawing/2014/main" id="{695F0606-EBFD-B3C4-A57D-9DC903A9380C}"/>
              </a:ext>
            </a:extLst>
          </p:cNvPr>
          <p:cNvSpPr/>
          <p:nvPr/>
        </p:nvSpPr>
        <p:spPr>
          <a:xfrm>
            <a:off x="12459520" y="6769125"/>
            <a:ext cx="4532567" cy="1066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dirty="0">
                <a:solidFill>
                  <a:srgbClr val="FFFFFF">
                    <a:alpha val="7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detailed report is provided along with recommended next steps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752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BBBD2-FF60-F677-0C60-E27638C3F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EE186-D56C-AAE5-FA71-C9AFE891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r>
              <a:rPr lang="en-US" dirty="0">
                <a:solidFill>
                  <a:srgbClr val="2E404D"/>
                </a:solidFill>
                <a:latin typeface="Arial"/>
              </a:rPr>
              <a:t>May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2DB0E-875B-21E0-6AA9-4A373BB7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r>
              <a:rPr lang="en-US" dirty="0">
                <a:solidFill>
                  <a:srgbClr val="2E404D"/>
                </a:solidFill>
              </a:rPr>
              <a:t>© 2026 NTT DATA, Inc. | NTT Ltd. and its affiliates are NTT DATA, Inc. companies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503363-BAB8-5161-549D-9966DA4E7B1D}"/>
              </a:ext>
            </a:extLst>
          </p:cNvPr>
          <p:cNvSpPr/>
          <p:nvPr/>
        </p:nvSpPr>
        <p:spPr>
          <a:xfrm>
            <a:off x="7935686" y="9895115"/>
            <a:ext cx="2400300" cy="391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Text 24">
            <a:extLst>
              <a:ext uri="{FF2B5EF4-FFF2-40B4-BE49-F238E27FC236}">
                <a16:creationId xmlns:a16="http://schemas.microsoft.com/office/drawing/2014/main" id="{75F521BC-8DA0-7A27-CC72-5CB4DAA8FC0F}"/>
              </a:ext>
            </a:extLst>
          </p:cNvPr>
          <p:cNvSpPr/>
          <p:nvPr/>
        </p:nvSpPr>
        <p:spPr>
          <a:xfrm>
            <a:off x="913412" y="8920163"/>
            <a:ext cx="838200" cy="4524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endParaRPr lang="en-US" sz="2850" dirty="0"/>
          </a:p>
        </p:txBody>
      </p:sp>
      <p:sp>
        <p:nvSpPr>
          <p:cNvPr id="49" name="Text 26">
            <a:extLst>
              <a:ext uri="{FF2B5EF4-FFF2-40B4-BE49-F238E27FC236}">
                <a16:creationId xmlns:a16="http://schemas.microsoft.com/office/drawing/2014/main" id="{B200A3F7-3B0E-E61E-434A-A8F33ED0381C}"/>
              </a:ext>
            </a:extLst>
          </p:cNvPr>
          <p:cNvSpPr/>
          <p:nvPr/>
        </p:nvSpPr>
        <p:spPr>
          <a:xfrm>
            <a:off x="2662735" y="8955882"/>
            <a:ext cx="7004876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endParaRPr lang="en-US" sz="2700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4D2C304C-6FBB-C5A4-7FE0-0B40C165E8E4}"/>
              </a:ext>
            </a:extLst>
          </p:cNvPr>
          <p:cNvSpPr/>
          <p:nvPr/>
        </p:nvSpPr>
        <p:spPr>
          <a:xfrm>
            <a:off x="913412" y="297803"/>
            <a:ext cx="16639032" cy="22531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828800"/>
            <a:r>
              <a:rPr lang="en-US" sz="4400" dirty="0">
                <a:solidFill>
                  <a:srgbClr val="1E3A5F"/>
                </a:solidFill>
                <a:latin typeface="Georgia" pitchFamily="34" charset="0"/>
              </a:rPr>
              <a:t>You've invested heavily in Microsoft 365. The harder question is what you're getting back - today, not at renewal.</a:t>
            </a:r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07D9F894-E789-6E1E-72A3-523FC1BCBD18}"/>
              </a:ext>
            </a:extLst>
          </p:cNvPr>
          <p:cNvSpPr/>
          <p:nvPr/>
        </p:nvSpPr>
        <p:spPr>
          <a:xfrm>
            <a:off x="913412" y="3434208"/>
            <a:ext cx="14716125" cy="10438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33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most organisations, three things are quietly true at any point in the year - and each one costs money the longer it goes unaddressed.</a:t>
            </a:r>
            <a:endParaRPr lang="en-US" sz="3300" dirty="0"/>
          </a:p>
        </p:txBody>
      </p:sp>
      <p:sp>
        <p:nvSpPr>
          <p:cNvPr id="11" name="Shape 3">
            <a:extLst>
              <a:ext uri="{FF2B5EF4-FFF2-40B4-BE49-F238E27FC236}">
                <a16:creationId xmlns:a16="http://schemas.microsoft.com/office/drawing/2014/main" id="{EFCFDCD8-426C-7420-1D12-83FB81E42B21}"/>
              </a:ext>
            </a:extLst>
          </p:cNvPr>
          <p:cNvSpPr/>
          <p:nvPr/>
        </p:nvSpPr>
        <p:spPr>
          <a:xfrm>
            <a:off x="913412" y="4439988"/>
            <a:ext cx="1615440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4">
            <a:extLst>
              <a:ext uri="{FF2B5EF4-FFF2-40B4-BE49-F238E27FC236}">
                <a16:creationId xmlns:a16="http://schemas.microsoft.com/office/drawing/2014/main" id="{4ECDFAAE-7CD4-0ACA-BAD5-CF6194176DBB}"/>
              </a:ext>
            </a:extLst>
          </p:cNvPr>
          <p:cNvSpPr/>
          <p:nvPr/>
        </p:nvSpPr>
        <p:spPr>
          <a:xfrm>
            <a:off x="6288637" y="4449513"/>
            <a:ext cx="9525" cy="4059436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F5A55D93-22ED-583C-21BC-B5BA7268DB0C}"/>
              </a:ext>
            </a:extLst>
          </p:cNvPr>
          <p:cNvSpPr/>
          <p:nvPr/>
        </p:nvSpPr>
        <p:spPr>
          <a:xfrm>
            <a:off x="913412" y="4906713"/>
            <a:ext cx="5065566" cy="12382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0500" b="1" kern="0" spc="-420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0500" dirty="0"/>
          </a:p>
        </p:txBody>
      </p:sp>
      <p:sp>
        <p:nvSpPr>
          <p:cNvPr id="14" name="Text 6">
            <a:extLst>
              <a:ext uri="{FF2B5EF4-FFF2-40B4-BE49-F238E27FC236}">
                <a16:creationId xmlns:a16="http://schemas.microsoft.com/office/drawing/2014/main" id="{24FF653C-287F-2B10-BEA8-4AB8C2D31158}"/>
              </a:ext>
            </a:extLst>
          </p:cNvPr>
          <p:cNvSpPr/>
          <p:nvPr/>
        </p:nvSpPr>
        <p:spPr>
          <a:xfrm>
            <a:off x="913412" y="6278313"/>
            <a:ext cx="5065566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400" b="1" kern="0" spc="-24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Visibility is fragmented</a:t>
            </a:r>
            <a:endParaRPr lang="en-US" sz="2400" dirty="0"/>
          </a:p>
        </p:txBody>
      </p:sp>
      <p:sp>
        <p:nvSpPr>
          <p:cNvPr id="15" name="Text 7">
            <a:extLst>
              <a:ext uri="{FF2B5EF4-FFF2-40B4-BE49-F238E27FC236}">
                <a16:creationId xmlns:a16="http://schemas.microsoft.com/office/drawing/2014/main" id="{51C599A4-2AEF-C558-279D-BF98DB16C07A}"/>
              </a:ext>
            </a:extLst>
          </p:cNvPr>
          <p:cNvSpPr/>
          <p:nvPr/>
        </p:nvSpPr>
        <p:spPr>
          <a:xfrm>
            <a:off x="913412" y="6802188"/>
            <a:ext cx="5065566" cy="10324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License data lives in one portal, activity in another, security in a third. No one can produce a single current view - ever.</a:t>
            </a:r>
            <a:endParaRPr lang="en-US" sz="1800" dirty="0"/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E5BFA3B7-735E-EA5E-B4C8-300CF7E16979}"/>
              </a:ext>
            </a:extLst>
          </p:cNvPr>
          <p:cNvSpPr/>
          <p:nvPr/>
        </p:nvSpPr>
        <p:spPr>
          <a:xfrm>
            <a:off x="11673388" y="4449513"/>
            <a:ext cx="9525" cy="4059436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9">
            <a:extLst>
              <a:ext uri="{FF2B5EF4-FFF2-40B4-BE49-F238E27FC236}">
                <a16:creationId xmlns:a16="http://schemas.microsoft.com/office/drawing/2014/main" id="{33F2F023-9FA3-4D9A-EBA9-1E9631513213}"/>
              </a:ext>
            </a:extLst>
          </p:cNvPr>
          <p:cNvSpPr/>
          <p:nvPr/>
        </p:nvSpPr>
        <p:spPr>
          <a:xfrm>
            <a:off x="6755362" y="4906713"/>
            <a:ext cx="4594650" cy="12382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0500" b="1" kern="0" spc="-420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0500" dirty="0"/>
          </a:p>
        </p:txBody>
      </p:sp>
      <p:sp>
        <p:nvSpPr>
          <p:cNvPr id="19" name="Text 10">
            <a:extLst>
              <a:ext uri="{FF2B5EF4-FFF2-40B4-BE49-F238E27FC236}">
                <a16:creationId xmlns:a16="http://schemas.microsoft.com/office/drawing/2014/main" id="{F5F09DBA-9ED0-0159-1707-DD1DBC668C64}"/>
              </a:ext>
            </a:extLst>
          </p:cNvPr>
          <p:cNvSpPr/>
          <p:nvPr/>
        </p:nvSpPr>
        <p:spPr>
          <a:xfrm>
            <a:off x="6755362" y="6278313"/>
            <a:ext cx="4594650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400" b="1" kern="0" spc="-24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Decisions wait for renewal</a:t>
            </a:r>
            <a:endParaRPr lang="en-US" sz="2400" dirty="0"/>
          </a:p>
        </p:txBody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CBA4CD59-884B-47AD-C4AB-80509D63331D}"/>
              </a:ext>
            </a:extLst>
          </p:cNvPr>
          <p:cNvSpPr/>
          <p:nvPr/>
        </p:nvSpPr>
        <p:spPr>
          <a:xfrm>
            <a:off x="6755362" y="6802188"/>
            <a:ext cx="4594650" cy="13638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Optimisation, persona alignment and Copilot rollout get parked until the next true-up - by which point the data is twelve months stale.</a:t>
            </a:r>
            <a:endParaRPr lang="en-US" sz="1800" dirty="0"/>
          </a:p>
        </p:txBody>
      </p:sp>
      <p:sp>
        <p:nvSpPr>
          <p:cNvPr id="22" name="Text 12">
            <a:extLst>
              <a:ext uri="{FF2B5EF4-FFF2-40B4-BE49-F238E27FC236}">
                <a16:creationId xmlns:a16="http://schemas.microsoft.com/office/drawing/2014/main" id="{6F5860F1-00DF-0AEE-57B7-ECF83EC30333}"/>
              </a:ext>
            </a:extLst>
          </p:cNvPr>
          <p:cNvSpPr/>
          <p:nvPr/>
        </p:nvSpPr>
        <p:spPr>
          <a:xfrm>
            <a:off x="12140113" y="4906713"/>
            <a:ext cx="5075377" cy="12382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0500" b="1" kern="0" spc="-420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0500" dirty="0"/>
          </a:p>
        </p:txBody>
      </p:sp>
      <p:sp>
        <p:nvSpPr>
          <p:cNvPr id="24" name="Text 13">
            <a:extLst>
              <a:ext uri="{FF2B5EF4-FFF2-40B4-BE49-F238E27FC236}">
                <a16:creationId xmlns:a16="http://schemas.microsoft.com/office/drawing/2014/main" id="{FDAEE7D9-9A22-9C9D-3765-FB4B772B784E}"/>
              </a:ext>
            </a:extLst>
          </p:cNvPr>
          <p:cNvSpPr/>
          <p:nvPr/>
        </p:nvSpPr>
        <p:spPr>
          <a:xfrm>
            <a:off x="12140113" y="6278313"/>
            <a:ext cx="5075377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400" b="1" kern="0" spc="-24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ROI conversations get awkward</a:t>
            </a:r>
            <a:endParaRPr lang="en-US" sz="2400" dirty="0"/>
          </a:p>
        </p:txBody>
      </p:sp>
      <p:sp>
        <p:nvSpPr>
          <p:cNvPr id="25" name="Text 14">
            <a:extLst>
              <a:ext uri="{FF2B5EF4-FFF2-40B4-BE49-F238E27FC236}">
                <a16:creationId xmlns:a16="http://schemas.microsoft.com/office/drawing/2014/main" id="{F5E5C9C6-5CB3-BD84-ADEF-20273DCA1562}"/>
              </a:ext>
            </a:extLst>
          </p:cNvPr>
          <p:cNvSpPr/>
          <p:nvPr/>
        </p:nvSpPr>
        <p:spPr>
          <a:xfrm>
            <a:off x="12140113" y="6802188"/>
            <a:ext cx="5075377" cy="10324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Finance asks what the return on Copilot is. The answer is anecdotes - not a number you can defend on a Tuesday.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8711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FE313-9BEA-9893-92C7-44CC4CB84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E32AB-DE7F-1228-1D84-8548534AC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r>
              <a:rPr lang="en-US" dirty="0">
                <a:solidFill>
                  <a:srgbClr val="2E404D"/>
                </a:solidFill>
                <a:latin typeface="Arial"/>
              </a:rPr>
              <a:t>May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E4725-C84D-0E92-3ED9-43CEA53C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r>
              <a:rPr lang="en-US" dirty="0">
                <a:solidFill>
                  <a:srgbClr val="2E404D"/>
                </a:solidFill>
              </a:rPr>
              <a:t>© 2026 NTT DATA, Inc. | NTT Ltd. and its affiliates are NTT DATA, Inc. companies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69ADF4-1AA4-BAF1-140D-F11CB8EB3ED8}"/>
              </a:ext>
            </a:extLst>
          </p:cNvPr>
          <p:cNvSpPr/>
          <p:nvPr/>
        </p:nvSpPr>
        <p:spPr>
          <a:xfrm>
            <a:off x="7935686" y="9895115"/>
            <a:ext cx="2400300" cy="391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Text 24">
            <a:extLst>
              <a:ext uri="{FF2B5EF4-FFF2-40B4-BE49-F238E27FC236}">
                <a16:creationId xmlns:a16="http://schemas.microsoft.com/office/drawing/2014/main" id="{FF7E11A0-709A-0ABC-CC1E-792C323D743A}"/>
              </a:ext>
            </a:extLst>
          </p:cNvPr>
          <p:cNvSpPr/>
          <p:nvPr/>
        </p:nvSpPr>
        <p:spPr>
          <a:xfrm>
            <a:off x="913412" y="8920163"/>
            <a:ext cx="838200" cy="4524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endParaRPr lang="en-US" sz="2850" dirty="0"/>
          </a:p>
        </p:txBody>
      </p:sp>
      <p:sp>
        <p:nvSpPr>
          <p:cNvPr id="49" name="Text 26">
            <a:extLst>
              <a:ext uri="{FF2B5EF4-FFF2-40B4-BE49-F238E27FC236}">
                <a16:creationId xmlns:a16="http://schemas.microsoft.com/office/drawing/2014/main" id="{575860F6-1DDA-27B2-EC75-F4C8F3698D87}"/>
              </a:ext>
            </a:extLst>
          </p:cNvPr>
          <p:cNvSpPr/>
          <p:nvPr/>
        </p:nvSpPr>
        <p:spPr>
          <a:xfrm>
            <a:off x="2662735" y="8955882"/>
            <a:ext cx="7004876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endParaRPr lang="en-US" sz="2700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CF0BD710-B238-03BD-FFFC-F220AFFE90B4}"/>
              </a:ext>
            </a:extLst>
          </p:cNvPr>
          <p:cNvSpPr/>
          <p:nvPr/>
        </p:nvSpPr>
        <p:spPr>
          <a:xfrm>
            <a:off x="913412" y="297803"/>
            <a:ext cx="16639032" cy="22531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828800"/>
            <a:r>
              <a:rPr lang="en-US" sz="4400" dirty="0">
                <a:solidFill>
                  <a:srgbClr val="1E3A5F"/>
                </a:solidFill>
                <a:latin typeface="Georgia" pitchFamily="34" charset="0"/>
              </a:rPr>
              <a:t>Three commitments. One outcome: decisions, not more questions.</a:t>
            </a:r>
          </a:p>
        </p:txBody>
      </p:sp>
      <p:sp>
        <p:nvSpPr>
          <p:cNvPr id="2" name="Shape 2">
            <a:extLst>
              <a:ext uri="{FF2B5EF4-FFF2-40B4-BE49-F238E27FC236}">
                <a16:creationId xmlns:a16="http://schemas.microsoft.com/office/drawing/2014/main" id="{D4544108-0699-EF17-7A9D-589644E6B46C}"/>
              </a:ext>
            </a:extLst>
          </p:cNvPr>
          <p:cNvSpPr/>
          <p:nvPr/>
        </p:nvSpPr>
        <p:spPr>
          <a:xfrm>
            <a:off x="1066800" y="3915073"/>
            <a:ext cx="4978301" cy="28575"/>
          </a:xfrm>
          <a:prstGeom prst="rect">
            <a:avLst/>
          </a:prstGeom>
          <a:solidFill>
            <a:srgbClr val="0A25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4">
            <a:extLst>
              <a:ext uri="{FF2B5EF4-FFF2-40B4-BE49-F238E27FC236}">
                <a16:creationId xmlns:a16="http://schemas.microsoft.com/office/drawing/2014/main" id="{2BC519DE-8ABB-62B2-FF87-86F645B1A44E}"/>
              </a:ext>
            </a:extLst>
          </p:cNvPr>
          <p:cNvSpPr/>
          <p:nvPr/>
        </p:nvSpPr>
        <p:spPr>
          <a:xfrm>
            <a:off x="1066800" y="3235629"/>
            <a:ext cx="5127650" cy="5820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2000"/>
              </a:lnSpc>
              <a:buNone/>
            </a:pPr>
            <a:r>
              <a:rPr lang="en-US" sz="4200" b="1" kern="0" spc="-84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01 - Validate.</a:t>
            </a:r>
            <a:endParaRPr lang="en-US" sz="42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003DF450-4D3B-A542-8424-3C7C1EC6EFC1}"/>
              </a:ext>
            </a:extLst>
          </p:cNvPr>
          <p:cNvSpPr/>
          <p:nvPr/>
        </p:nvSpPr>
        <p:spPr>
          <a:xfrm>
            <a:off x="1066800" y="4448683"/>
            <a:ext cx="4811486" cy="10779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pull the actual data from your tenant - licensing, activity, devices, security, Copilot - not assumptions, not estimates.</a:t>
            </a:r>
            <a:endParaRPr lang="en-US" sz="195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E3908A2A-FD78-94E1-B6EC-4F2F89EC2EF3}"/>
              </a:ext>
            </a:extLst>
          </p:cNvPr>
          <p:cNvSpPr/>
          <p:nvPr/>
        </p:nvSpPr>
        <p:spPr>
          <a:xfrm>
            <a:off x="6654701" y="3915073"/>
            <a:ext cx="4978450" cy="28575"/>
          </a:xfrm>
          <a:prstGeom prst="rect">
            <a:avLst/>
          </a:prstGeom>
          <a:solidFill>
            <a:srgbClr val="0A25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8">
            <a:extLst>
              <a:ext uri="{FF2B5EF4-FFF2-40B4-BE49-F238E27FC236}">
                <a16:creationId xmlns:a16="http://schemas.microsoft.com/office/drawing/2014/main" id="{D2EEFC5F-C888-2563-4FCE-C9B4B29CB5BF}"/>
              </a:ext>
            </a:extLst>
          </p:cNvPr>
          <p:cNvSpPr/>
          <p:nvPr/>
        </p:nvSpPr>
        <p:spPr>
          <a:xfrm>
            <a:off x="6654700" y="3239690"/>
            <a:ext cx="5127803" cy="5820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2000"/>
              </a:lnSpc>
              <a:buNone/>
            </a:pPr>
            <a:r>
              <a:rPr lang="en-US" sz="4200" b="1" kern="0" spc="-84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02 - </a:t>
            </a:r>
            <a:r>
              <a:rPr lang="en-US" sz="4200" b="1" kern="0" spc="-84" dirty="0" err="1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Visualise</a:t>
            </a:r>
            <a:r>
              <a:rPr lang="en-US" sz="4200" b="1" kern="0" spc="-84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4200" dirty="0"/>
          </a:p>
        </p:txBody>
      </p:sp>
      <p:sp>
        <p:nvSpPr>
          <p:cNvPr id="26" name="Text 9">
            <a:extLst>
              <a:ext uri="{FF2B5EF4-FFF2-40B4-BE49-F238E27FC236}">
                <a16:creationId xmlns:a16="http://schemas.microsoft.com/office/drawing/2014/main" id="{28C6F333-3344-7A95-FE86-59CCDB8A862F}"/>
              </a:ext>
            </a:extLst>
          </p:cNvPr>
          <p:cNvSpPr/>
          <p:nvPr/>
        </p:nvSpPr>
        <p:spPr>
          <a:xfrm>
            <a:off x="6654702" y="4448683"/>
            <a:ext cx="4811630" cy="10779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translate raw telemetry into a view a business owner and an IT lead can both read - and act on - in the same meeting.</a:t>
            </a:r>
            <a:endParaRPr lang="en-US" sz="1950" dirty="0"/>
          </a:p>
        </p:txBody>
      </p:sp>
      <p:sp>
        <p:nvSpPr>
          <p:cNvPr id="27" name="Shape 10">
            <a:extLst>
              <a:ext uri="{FF2B5EF4-FFF2-40B4-BE49-F238E27FC236}">
                <a16:creationId xmlns:a16="http://schemas.microsoft.com/office/drawing/2014/main" id="{9D8028CC-6CEA-B321-E8A1-EAA95FE293C3}"/>
              </a:ext>
            </a:extLst>
          </p:cNvPr>
          <p:cNvSpPr/>
          <p:nvPr/>
        </p:nvSpPr>
        <p:spPr>
          <a:xfrm>
            <a:off x="12242750" y="3915073"/>
            <a:ext cx="4978450" cy="28575"/>
          </a:xfrm>
          <a:prstGeom prst="rect">
            <a:avLst/>
          </a:prstGeom>
          <a:solidFill>
            <a:srgbClr val="0A25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12">
            <a:extLst>
              <a:ext uri="{FF2B5EF4-FFF2-40B4-BE49-F238E27FC236}">
                <a16:creationId xmlns:a16="http://schemas.microsoft.com/office/drawing/2014/main" id="{B17A7962-03CC-201A-32A4-67E172CA3C89}"/>
              </a:ext>
            </a:extLst>
          </p:cNvPr>
          <p:cNvSpPr/>
          <p:nvPr/>
        </p:nvSpPr>
        <p:spPr>
          <a:xfrm>
            <a:off x="12242749" y="3235629"/>
            <a:ext cx="5127803" cy="5820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2000"/>
              </a:lnSpc>
              <a:buNone/>
            </a:pPr>
            <a:r>
              <a:rPr lang="en-US" sz="4200" b="1" kern="0" spc="-84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03 - Enable.</a:t>
            </a:r>
            <a:endParaRPr lang="en-US" sz="4200" dirty="0"/>
          </a:p>
        </p:txBody>
      </p:sp>
      <p:sp>
        <p:nvSpPr>
          <p:cNvPr id="30" name="Text 13">
            <a:extLst>
              <a:ext uri="{FF2B5EF4-FFF2-40B4-BE49-F238E27FC236}">
                <a16:creationId xmlns:a16="http://schemas.microsoft.com/office/drawing/2014/main" id="{91FEA4E8-5072-AA6A-97BA-FB57B20BDBBE}"/>
              </a:ext>
            </a:extLst>
          </p:cNvPr>
          <p:cNvSpPr/>
          <p:nvPr/>
        </p:nvSpPr>
        <p:spPr>
          <a:xfrm>
            <a:off x="12242751" y="4448683"/>
            <a:ext cx="4811630" cy="10779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7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insight ships with a recommended next step. The report ends with a detailed report, leaving you with valid next steps, not another open question.</a:t>
            </a:r>
            <a:endParaRPr lang="en-US" sz="1950" dirty="0"/>
          </a:p>
        </p:txBody>
      </p:sp>
    </p:spTree>
    <p:extLst>
      <p:ext uri="{BB962C8B-B14F-4D97-AF65-F5344CB8AC3E}">
        <p14:creationId xmlns:p14="http://schemas.microsoft.com/office/powerpoint/2010/main" val="212771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146F3-C762-4124-4F88-BB2DEFC14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19BD7-C782-2F3B-451A-05BDF1E30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r>
              <a:rPr lang="en-US" dirty="0">
                <a:solidFill>
                  <a:srgbClr val="2E404D"/>
                </a:solidFill>
                <a:latin typeface="Arial"/>
              </a:rPr>
              <a:t>May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FFFC9-3FC4-A18B-148F-2CAA5136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r>
              <a:rPr lang="en-US" dirty="0">
                <a:solidFill>
                  <a:srgbClr val="2E404D"/>
                </a:solidFill>
              </a:rPr>
              <a:t>© 2026 NTT DATA, Inc. | NTT Ltd. and its affiliates are NTT DATA, Inc. companies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5A4CE-A275-E1E5-040C-DBD80F8CB0A5}"/>
              </a:ext>
            </a:extLst>
          </p:cNvPr>
          <p:cNvSpPr/>
          <p:nvPr/>
        </p:nvSpPr>
        <p:spPr>
          <a:xfrm>
            <a:off x="7935686" y="9895115"/>
            <a:ext cx="2400300" cy="391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Text 24">
            <a:extLst>
              <a:ext uri="{FF2B5EF4-FFF2-40B4-BE49-F238E27FC236}">
                <a16:creationId xmlns:a16="http://schemas.microsoft.com/office/drawing/2014/main" id="{2B1B8EF5-80F3-13AE-A520-5B3B46E6749A}"/>
              </a:ext>
            </a:extLst>
          </p:cNvPr>
          <p:cNvSpPr/>
          <p:nvPr/>
        </p:nvSpPr>
        <p:spPr>
          <a:xfrm>
            <a:off x="913412" y="8920163"/>
            <a:ext cx="838200" cy="4524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endParaRPr lang="en-US" sz="2850" dirty="0"/>
          </a:p>
        </p:txBody>
      </p:sp>
      <p:sp>
        <p:nvSpPr>
          <p:cNvPr id="49" name="Text 26">
            <a:extLst>
              <a:ext uri="{FF2B5EF4-FFF2-40B4-BE49-F238E27FC236}">
                <a16:creationId xmlns:a16="http://schemas.microsoft.com/office/drawing/2014/main" id="{A3E3A3C3-CA8A-45FD-8905-124CAC9D2E58}"/>
              </a:ext>
            </a:extLst>
          </p:cNvPr>
          <p:cNvSpPr/>
          <p:nvPr/>
        </p:nvSpPr>
        <p:spPr>
          <a:xfrm>
            <a:off x="2662735" y="8955882"/>
            <a:ext cx="7004876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endParaRPr lang="en-US" sz="2700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4962753D-132E-F8A1-2AFB-295CD795FB78}"/>
              </a:ext>
            </a:extLst>
          </p:cNvPr>
          <p:cNvSpPr/>
          <p:nvPr/>
        </p:nvSpPr>
        <p:spPr>
          <a:xfrm>
            <a:off x="913412" y="297803"/>
            <a:ext cx="16639032" cy="22531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828800"/>
            <a:r>
              <a:rPr lang="en-US" sz="4400" dirty="0">
                <a:solidFill>
                  <a:srgbClr val="0072BC"/>
                </a:solidFill>
                <a:latin typeface="Georgia" pitchFamily="34" charset="0"/>
              </a:rPr>
              <a:t>The Microsoft 365 Licensing Journey: </a:t>
            </a:r>
          </a:p>
          <a:p>
            <a:pPr defTabSz="1828800"/>
            <a:r>
              <a:rPr lang="en-US" sz="4400" dirty="0">
                <a:solidFill>
                  <a:srgbClr val="1E3A5F"/>
                </a:solidFill>
                <a:latin typeface="Georgia" pitchFamily="34" charset="0"/>
              </a:rPr>
              <a:t>Value isn't unlocked when you buy. It's unlocked along the journey.</a:t>
            </a: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A3AF9540-125C-A6B3-5FC2-D9132C6E82F8}"/>
              </a:ext>
            </a:extLst>
          </p:cNvPr>
          <p:cNvSpPr/>
          <p:nvPr/>
        </p:nvSpPr>
        <p:spPr>
          <a:xfrm>
            <a:off x="1066800" y="2521000"/>
            <a:ext cx="14716125" cy="10438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33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Most organisations sit somewhere between deployed and optimised. Value Insights meets you where you are and moves you forward.</a:t>
            </a:r>
            <a:endParaRPr lang="en-US" sz="3300" dirty="0"/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72050F8D-ABC6-179D-91DE-F870449A3D22}"/>
              </a:ext>
            </a:extLst>
          </p:cNvPr>
          <p:cNvSpPr/>
          <p:nvPr/>
        </p:nvSpPr>
        <p:spPr>
          <a:xfrm>
            <a:off x="1066800" y="4329708"/>
            <a:ext cx="361950" cy="36195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C8CD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D3B2387F-6CBE-DD9A-35EB-51DE06C0EA17}"/>
              </a:ext>
            </a:extLst>
          </p:cNvPr>
          <p:cNvSpPr/>
          <p:nvPr/>
        </p:nvSpPr>
        <p:spPr>
          <a:xfrm>
            <a:off x="1066800" y="5148858"/>
            <a:ext cx="3806571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kern="0" spc="90" dirty="0">
                <a:solidFill>
                  <a:srgbClr val="0096D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STAGE 01</a:t>
            </a:r>
            <a:endParaRPr lang="en-US" sz="1800" dirty="0"/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7509466A-E92F-1B45-6CAA-B1991DFF0A4A}"/>
              </a:ext>
            </a:extLst>
          </p:cNvPr>
          <p:cNvSpPr/>
          <p:nvPr/>
        </p:nvSpPr>
        <p:spPr>
          <a:xfrm>
            <a:off x="1066800" y="5596533"/>
            <a:ext cx="3806571" cy="4180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2850" b="1" kern="0" spc="-43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Deployed.</a:t>
            </a:r>
            <a:endParaRPr lang="en-US" sz="2850" dirty="0"/>
          </a:p>
        </p:txBody>
      </p:sp>
      <p:sp>
        <p:nvSpPr>
          <p:cNvPr id="13" name="Text 6">
            <a:extLst>
              <a:ext uri="{FF2B5EF4-FFF2-40B4-BE49-F238E27FC236}">
                <a16:creationId xmlns:a16="http://schemas.microsoft.com/office/drawing/2014/main" id="{50D0712E-19E6-AF38-F281-F14AE736420D}"/>
              </a:ext>
            </a:extLst>
          </p:cNvPr>
          <p:cNvSpPr/>
          <p:nvPr/>
        </p:nvSpPr>
        <p:spPr>
          <a:xfrm>
            <a:off x="1066800" y="6128891"/>
            <a:ext cx="3806571" cy="10324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Licenses are bought, services are switched on. Usage is unmeasured. Governance is informal.</a:t>
            </a:r>
            <a:endParaRPr lang="en-US" sz="1800" dirty="0"/>
          </a:p>
        </p:txBody>
      </p:sp>
      <p:sp>
        <p:nvSpPr>
          <p:cNvPr id="14" name="Shape 7">
            <a:extLst>
              <a:ext uri="{FF2B5EF4-FFF2-40B4-BE49-F238E27FC236}">
                <a16:creationId xmlns:a16="http://schemas.microsoft.com/office/drawing/2014/main" id="{546B442A-C20E-CC44-8B41-2F6379FE7DA4}"/>
              </a:ext>
            </a:extLst>
          </p:cNvPr>
          <p:cNvSpPr/>
          <p:nvPr/>
        </p:nvSpPr>
        <p:spPr>
          <a:xfrm>
            <a:off x="1066800" y="7854702"/>
            <a:ext cx="369570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E2392392-640D-64D5-50A9-A4CC04924747}"/>
              </a:ext>
            </a:extLst>
          </p:cNvPr>
          <p:cNvSpPr/>
          <p:nvPr/>
        </p:nvSpPr>
        <p:spPr>
          <a:xfrm>
            <a:off x="1066800" y="8054727"/>
            <a:ext cx="3806571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650" b="1" kern="0" spc="132" dirty="0">
                <a:solidFill>
                  <a:srgbClr val="0096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MOST CLIENTS START</a:t>
            </a:r>
            <a:endParaRPr lang="en-US" sz="1650" dirty="0"/>
          </a:p>
        </p:txBody>
      </p:sp>
      <p:sp>
        <p:nvSpPr>
          <p:cNvPr id="17" name="Shape 9">
            <a:extLst>
              <a:ext uri="{FF2B5EF4-FFF2-40B4-BE49-F238E27FC236}">
                <a16:creationId xmlns:a16="http://schemas.microsoft.com/office/drawing/2014/main" id="{D44BDF53-2466-CE32-890B-A5E9EAA9BB46}"/>
              </a:ext>
            </a:extLst>
          </p:cNvPr>
          <p:cNvSpPr/>
          <p:nvPr/>
        </p:nvSpPr>
        <p:spPr>
          <a:xfrm>
            <a:off x="5105400" y="4329708"/>
            <a:ext cx="361950" cy="36195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96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0">
            <a:extLst>
              <a:ext uri="{FF2B5EF4-FFF2-40B4-BE49-F238E27FC236}">
                <a16:creationId xmlns:a16="http://schemas.microsoft.com/office/drawing/2014/main" id="{71B5F9EC-2E80-8CA5-995B-4DDAC572E30E}"/>
              </a:ext>
            </a:extLst>
          </p:cNvPr>
          <p:cNvSpPr/>
          <p:nvPr/>
        </p:nvSpPr>
        <p:spPr>
          <a:xfrm>
            <a:off x="5105400" y="5148858"/>
            <a:ext cx="3806571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kern="0" spc="90" dirty="0">
                <a:solidFill>
                  <a:srgbClr val="0096D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STAGE 02</a:t>
            </a:r>
            <a:endParaRPr lang="en-US" sz="1800" dirty="0"/>
          </a:p>
        </p:txBody>
      </p:sp>
      <p:sp>
        <p:nvSpPr>
          <p:cNvPr id="19" name="Text 11">
            <a:extLst>
              <a:ext uri="{FF2B5EF4-FFF2-40B4-BE49-F238E27FC236}">
                <a16:creationId xmlns:a16="http://schemas.microsoft.com/office/drawing/2014/main" id="{1A56FFD7-8762-058E-A77B-D1E77664B0D6}"/>
              </a:ext>
            </a:extLst>
          </p:cNvPr>
          <p:cNvSpPr/>
          <p:nvPr/>
        </p:nvSpPr>
        <p:spPr>
          <a:xfrm>
            <a:off x="5105400" y="5596533"/>
            <a:ext cx="3806571" cy="4180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2850" b="1" kern="0" spc="-43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Measured.</a:t>
            </a:r>
            <a:endParaRPr lang="en-US" sz="2850" dirty="0"/>
          </a:p>
        </p:txBody>
      </p:sp>
      <p:sp>
        <p:nvSpPr>
          <p:cNvPr id="20" name="Text 12">
            <a:extLst>
              <a:ext uri="{FF2B5EF4-FFF2-40B4-BE49-F238E27FC236}">
                <a16:creationId xmlns:a16="http://schemas.microsoft.com/office/drawing/2014/main" id="{CB62CAAB-5058-A419-DB38-8F2359F49AAD}"/>
              </a:ext>
            </a:extLst>
          </p:cNvPr>
          <p:cNvSpPr/>
          <p:nvPr/>
        </p:nvSpPr>
        <p:spPr>
          <a:xfrm>
            <a:off x="5105400" y="6128891"/>
            <a:ext cx="3806571" cy="13638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single view across licensing, identity, usage and security. Baselines set. Wastage made visible.</a:t>
            </a:r>
            <a:endParaRPr lang="en-US" sz="1800" dirty="0"/>
          </a:p>
        </p:txBody>
      </p:sp>
      <p:sp>
        <p:nvSpPr>
          <p:cNvPr id="21" name="Shape 13">
            <a:extLst>
              <a:ext uri="{FF2B5EF4-FFF2-40B4-BE49-F238E27FC236}">
                <a16:creationId xmlns:a16="http://schemas.microsoft.com/office/drawing/2014/main" id="{58AC0D56-82D1-58BD-9C58-F6EDA7E965F6}"/>
              </a:ext>
            </a:extLst>
          </p:cNvPr>
          <p:cNvSpPr/>
          <p:nvPr/>
        </p:nvSpPr>
        <p:spPr>
          <a:xfrm>
            <a:off x="5105400" y="7854702"/>
            <a:ext cx="369570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4">
            <a:extLst>
              <a:ext uri="{FF2B5EF4-FFF2-40B4-BE49-F238E27FC236}">
                <a16:creationId xmlns:a16="http://schemas.microsoft.com/office/drawing/2014/main" id="{11F86BF3-4748-3AC6-9C31-4F49B0FEA4A7}"/>
              </a:ext>
            </a:extLst>
          </p:cNvPr>
          <p:cNvSpPr/>
          <p:nvPr/>
        </p:nvSpPr>
        <p:spPr>
          <a:xfrm>
            <a:off x="5105400" y="8068336"/>
            <a:ext cx="3806571" cy="533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650" b="1" kern="0" spc="132" dirty="0">
                <a:solidFill>
                  <a:srgbClr val="0096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VALUE INSIGHTS · FIRST CYCLE</a:t>
            </a:r>
            <a:endParaRPr lang="en-US" sz="1650" dirty="0"/>
          </a:p>
        </p:txBody>
      </p:sp>
      <p:sp>
        <p:nvSpPr>
          <p:cNvPr id="24" name="Shape 15">
            <a:extLst>
              <a:ext uri="{FF2B5EF4-FFF2-40B4-BE49-F238E27FC236}">
                <a16:creationId xmlns:a16="http://schemas.microsoft.com/office/drawing/2014/main" id="{37005E0E-409B-1ABE-41A3-F6BDA85527A5}"/>
              </a:ext>
            </a:extLst>
          </p:cNvPr>
          <p:cNvSpPr/>
          <p:nvPr/>
        </p:nvSpPr>
        <p:spPr>
          <a:xfrm>
            <a:off x="9144000" y="4329708"/>
            <a:ext cx="361950" cy="361950"/>
          </a:xfrm>
          <a:prstGeom prst="ellipse">
            <a:avLst/>
          </a:prstGeom>
          <a:solidFill>
            <a:srgbClr val="0096DC"/>
          </a:solidFill>
          <a:ln w="28575">
            <a:solidFill>
              <a:srgbClr val="0072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16">
            <a:extLst>
              <a:ext uri="{FF2B5EF4-FFF2-40B4-BE49-F238E27FC236}">
                <a16:creationId xmlns:a16="http://schemas.microsoft.com/office/drawing/2014/main" id="{A9B28986-CAC2-A57A-5ACB-BC5DD74BDB9A}"/>
              </a:ext>
            </a:extLst>
          </p:cNvPr>
          <p:cNvSpPr/>
          <p:nvPr/>
        </p:nvSpPr>
        <p:spPr>
          <a:xfrm>
            <a:off x="9144000" y="5148858"/>
            <a:ext cx="3806571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kern="0" spc="90" dirty="0">
                <a:solidFill>
                  <a:srgbClr val="0096D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STAGE 03</a:t>
            </a:r>
            <a:endParaRPr lang="en-US" sz="1800" dirty="0"/>
          </a:p>
        </p:txBody>
      </p:sp>
      <p:sp>
        <p:nvSpPr>
          <p:cNvPr id="28" name="Text 17">
            <a:extLst>
              <a:ext uri="{FF2B5EF4-FFF2-40B4-BE49-F238E27FC236}">
                <a16:creationId xmlns:a16="http://schemas.microsoft.com/office/drawing/2014/main" id="{8C675B3A-70F6-6052-496D-7CE5ED3253D9}"/>
              </a:ext>
            </a:extLst>
          </p:cNvPr>
          <p:cNvSpPr/>
          <p:nvPr/>
        </p:nvSpPr>
        <p:spPr>
          <a:xfrm>
            <a:off x="9144000" y="5596533"/>
            <a:ext cx="3806571" cy="4180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2850" b="1" kern="0" spc="-43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Optimised.</a:t>
            </a:r>
            <a:endParaRPr lang="en-US" sz="2850" dirty="0"/>
          </a:p>
        </p:txBody>
      </p:sp>
      <p:sp>
        <p:nvSpPr>
          <p:cNvPr id="31" name="Text 18">
            <a:extLst>
              <a:ext uri="{FF2B5EF4-FFF2-40B4-BE49-F238E27FC236}">
                <a16:creationId xmlns:a16="http://schemas.microsoft.com/office/drawing/2014/main" id="{85C75013-E482-44C7-8F89-D0F3720CFCFB}"/>
              </a:ext>
            </a:extLst>
          </p:cNvPr>
          <p:cNvSpPr/>
          <p:nvPr/>
        </p:nvSpPr>
        <p:spPr>
          <a:xfrm>
            <a:off x="9144000" y="6128891"/>
            <a:ext cx="3806571" cy="10324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Personas aligned, dormant seats reclaimed, Secure Score lifted, JML processes governed.</a:t>
            </a:r>
            <a:endParaRPr lang="en-US" sz="1800" dirty="0"/>
          </a:p>
        </p:txBody>
      </p:sp>
      <p:sp>
        <p:nvSpPr>
          <p:cNvPr id="32" name="Shape 19">
            <a:extLst>
              <a:ext uri="{FF2B5EF4-FFF2-40B4-BE49-F238E27FC236}">
                <a16:creationId xmlns:a16="http://schemas.microsoft.com/office/drawing/2014/main" id="{A955C102-ED3A-5D75-AB5C-308242E6C1E9}"/>
              </a:ext>
            </a:extLst>
          </p:cNvPr>
          <p:cNvSpPr/>
          <p:nvPr/>
        </p:nvSpPr>
        <p:spPr>
          <a:xfrm>
            <a:off x="9144000" y="7868311"/>
            <a:ext cx="369570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20">
            <a:extLst>
              <a:ext uri="{FF2B5EF4-FFF2-40B4-BE49-F238E27FC236}">
                <a16:creationId xmlns:a16="http://schemas.microsoft.com/office/drawing/2014/main" id="{313F5665-0C11-4CB3-DCCB-894FAB828C83}"/>
              </a:ext>
            </a:extLst>
          </p:cNvPr>
          <p:cNvSpPr/>
          <p:nvPr/>
        </p:nvSpPr>
        <p:spPr>
          <a:xfrm>
            <a:off x="9144000" y="8068336"/>
            <a:ext cx="3806571" cy="533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650" b="1" kern="0" spc="132" dirty="0">
                <a:solidFill>
                  <a:srgbClr val="0096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VALUE INSIGHTS · QUARTERLY CADENCE</a:t>
            </a:r>
            <a:endParaRPr lang="en-US" sz="1650" dirty="0"/>
          </a:p>
        </p:txBody>
      </p:sp>
      <p:sp>
        <p:nvSpPr>
          <p:cNvPr id="34" name="Shape 21">
            <a:extLst>
              <a:ext uri="{FF2B5EF4-FFF2-40B4-BE49-F238E27FC236}">
                <a16:creationId xmlns:a16="http://schemas.microsoft.com/office/drawing/2014/main" id="{602819D7-4093-B6EE-98F6-A47BE2A97952}"/>
              </a:ext>
            </a:extLst>
          </p:cNvPr>
          <p:cNvSpPr/>
          <p:nvPr/>
        </p:nvSpPr>
        <p:spPr>
          <a:xfrm>
            <a:off x="13182600" y="4329708"/>
            <a:ext cx="361950" cy="361950"/>
          </a:xfrm>
          <a:prstGeom prst="ellipse">
            <a:avLst/>
          </a:prstGeom>
          <a:solidFill>
            <a:srgbClr val="0A2540"/>
          </a:solidFill>
          <a:ln w="28575">
            <a:solidFill>
              <a:srgbClr val="0A25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22">
            <a:extLst>
              <a:ext uri="{FF2B5EF4-FFF2-40B4-BE49-F238E27FC236}">
                <a16:creationId xmlns:a16="http://schemas.microsoft.com/office/drawing/2014/main" id="{449BD9AE-4A1F-BFBB-1E8B-E3CC48D82D87}"/>
              </a:ext>
            </a:extLst>
          </p:cNvPr>
          <p:cNvSpPr/>
          <p:nvPr/>
        </p:nvSpPr>
        <p:spPr>
          <a:xfrm>
            <a:off x="13182600" y="5148858"/>
            <a:ext cx="3806571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kern="0" spc="90" dirty="0">
                <a:solidFill>
                  <a:srgbClr val="0096D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STAGE 04</a:t>
            </a:r>
            <a:endParaRPr lang="en-US" sz="1800" dirty="0"/>
          </a:p>
        </p:txBody>
      </p:sp>
      <p:sp>
        <p:nvSpPr>
          <p:cNvPr id="36" name="Text 23">
            <a:extLst>
              <a:ext uri="{FF2B5EF4-FFF2-40B4-BE49-F238E27FC236}">
                <a16:creationId xmlns:a16="http://schemas.microsoft.com/office/drawing/2014/main" id="{56D209D6-4678-E1A7-9B27-CD206B0D5152}"/>
              </a:ext>
            </a:extLst>
          </p:cNvPr>
          <p:cNvSpPr/>
          <p:nvPr/>
        </p:nvSpPr>
        <p:spPr>
          <a:xfrm>
            <a:off x="13182600" y="5596533"/>
            <a:ext cx="3806571" cy="4180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2850" b="1" kern="0" spc="-43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Transformational.</a:t>
            </a:r>
            <a:endParaRPr lang="en-US" sz="2850" dirty="0"/>
          </a:p>
        </p:txBody>
      </p:sp>
      <p:sp>
        <p:nvSpPr>
          <p:cNvPr id="37" name="Text 24">
            <a:extLst>
              <a:ext uri="{FF2B5EF4-FFF2-40B4-BE49-F238E27FC236}">
                <a16:creationId xmlns:a16="http://schemas.microsoft.com/office/drawing/2014/main" id="{3F4511AE-499F-1B2B-038C-BF9C681A959F}"/>
              </a:ext>
            </a:extLst>
          </p:cNvPr>
          <p:cNvSpPr/>
          <p:nvPr/>
        </p:nvSpPr>
        <p:spPr>
          <a:xfrm>
            <a:off x="13182600" y="6128891"/>
            <a:ext cx="3806571" cy="13638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Copilot landed in real work, AI ROI defensible, license posture compounding into business outcomes.</a:t>
            </a:r>
            <a:endParaRPr lang="en-US" sz="1800" dirty="0"/>
          </a:p>
        </p:txBody>
      </p:sp>
      <p:sp>
        <p:nvSpPr>
          <p:cNvPr id="38" name="Shape 25">
            <a:extLst>
              <a:ext uri="{FF2B5EF4-FFF2-40B4-BE49-F238E27FC236}">
                <a16:creationId xmlns:a16="http://schemas.microsoft.com/office/drawing/2014/main" id="{0B494D06-5263-1DDA-EDC7-F573F11D6A1D}"/>
              </a:ext>
            </a:extLst>
          </p:cNvPr>
          <p:cNvSpPr/>
          <p:nvPr/>
        </p:nvSpPr>
        <p:spPr>
          <a:xfrm>
            <a:off x="13182600" y="7854702"/>
            <a:ext cx="369570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Text 26">
            <a:extLst>
              <a:ext uri="{FF2B5EF4-FFF2-40B4-BE49-F238E27FC236}">
                <a16:creationId xmlns:a16="http://schemas.microsoft.com/office/drawing/2014/main" id="{63A20341-E4AD-2246-F5D4-13C11F08019F}"/>
              </a:ext>
            </a:extLst>
          </p:cNvPr>
          <p:cNvSpPr/>
          <p:nvPr/>
        </p:nvSpPr>
        <p:spPr>
          <a:xfrm>
            <a:off x="13182600" y="8054727"/>
            <a:ext cx="3806571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650" b="1" kern="0" spc="132" dirty="0">
                <a:solidFill>
                  <a:srgbClr val="0096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SUSTAINED PARTNERSHIP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384439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CE7CB-49EE-D2AD-6162-2A95132EA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5A5DC-5B23-A184-8B3F-50DBABFCB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r>
              <a:rPr lang="en-US" dirty="0">
                <a:solidFill>
                  <a:srgbClr val="2E404D"/>
                </a:solidFill>
                <a:latin typeface="Arial"/>
              </a:rPr>
              <a:t>May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1D027-62BF-94F5-7910-7509F0C8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r>
              <a:rPr lang="en-US" dirty="0">
                <a:solidFill>
                  <a:srgbClr val="2E404D"/>
                </a:solidFill>
              </a:rPr>
              <a:t>© 2026 NTT DATA, Inc. | NTT Ltd. and its affiliates are NTT DATA, Inc. companies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A72497-06BB-883C-8508-FCA490D2962E}"/>
              </a:ext>
            </a:extLst>
          </p:cNvPr>
          <p:cNvSpPr/>
          <p:nvPr/>
        </p:nvSpPr>
        <p:spPr>
          <a:xfrm>
            <a:off x="7935686" y="9895115"/>
            <a:ext cx="2400300" cy="391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Text 24">
            <a:extLst>
              <a:ext uri="{FF2B5EF4-FFF2-40B4-BE49-F238E27FC236}">
                <a16:creationId xmlns:a16="http://schemas.microsoft.com/office/drawing/2014/main" id="{E8CA5F0F-2837-012F-F09E-17E271C95EAE}"/>
              </a:ext>
            </a:extLst>
          </p:cNvPr>
          <p:cNvSpPr/>
          <p:nvPr/>
        </p:nvSpPr>
        <p:spPr>
          <a:xfrm>
            <a:off x="913412" y="8920163"/>
            <a:ext cx="838200" cy="4524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endParaRPr lang="en-US" sz="2850" dirty="0"/>
          </a:p>
        </p:txBody>
      </p:sp>
      <p:sp>
        <p:nvSpPr>
          <p:cNvPr id="49" name="Text 26">
            <a:extLst>
              <a:ext uri="{FF2B5EF4-FFF2-40B4-BE49-F238E27FC236}">
                <a16:creationId xmlns:a16="http://schemas.microsoft.com/office/drawing/2014/main" id="{7F8DCB11-B114-6F52-0165-359A21C749C0}"/>
              </a:ext>
            </a:extLst>
          </p:cNvPr>
          <p:cNvSpPr/>
          <p:nvPr/>
        </p:nvSpPr>
        <p:spPr>
          <a:xfrm>
            <a:off x="2662735" y="8955882"/>
            <a:ext cx="7004876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endParaRPr lang="en-US" sz="2700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52F919C0-EB08-EE20-B215-23A502DB42A2}"/>
              </a:ext>
            </a:extLst>
          </p:cNvPr>
          <p:cNvSpPr/>
          <p:nvPr/>
        </p:nvSpPr>
        <p:spPr>
          <a:xfrm>
            <a:off x="913412" y="297803"/>
            <a:ext cx="16639032" cy="22531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2000"/>
              </a:lnSpc>
            </a:pPr>
            <a:r>
              <a:rPr lang="en-US" sz="4400" dirty="0">
                <a:solidFill>
                  <a:srgbClr val="0072BC"/>
                </a:solidFill>
                <a:latin typeface="Georgia" pitchFamily="34" charset="0"/>
              </a:rPr>
              <a:t>The Platform -  </a:t>
            </a:r>
            <a:r>
              <a:rPr lang="en-US" sz="4400" dirty="0">
                <a:solidFill>
                  <a:srgbClr val="1E3A5F"/>
                </a:solidFill>
                <a:latin typeface="Georgia" pitchFamily="34" charset="0"/>
              </a:rPr>
              <a:t>A single reporting layer across your Microsoft estate.</a:t>
            </a:r>
            <a:endParaRPr lang="en-US" sz="4400" dirty="0"/>
          </a:p>
        </p:txBody>
      </p:sp>
      <p:sp>
        <p:nvSpPr>
          <p:cNvPr id="3" name="Shape 2">
            <a:extLst>
              <a:ext uri="{FF2B5EF4-FFF2-40B4-BE49-F238E27FC236}">
                <a16:creationId xmlns:a16="http://schemas.microsoft.com/office/drawing/2014/main" id="{576A264A-6115-A9C9-8EAD-B45EF64136E3}"/>
              </a:ext>
            </a:extLst>
          </p:cNvPr>
          <p:cNvSpPr/>
          <p:nvPr/>
        </p:nvSpPr>
        <p:spPr>
          <a:xfrm>
            <a:off x="1028698" y="2550912"/>
            <a:ext cx="11047187" cy="7050288"/>
          </a:xfrm>
          <a:prstGeom prst="rect">
            <a:avLst/>
          </a:prstGeom>
          <a:solidFill>
            <a:srgbClr val="F7F8FA"/>
          </a:solidFill>
          <a:ln w="9525">
            <a:solidFill>
              <a:srgbClr val="E3E6E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18">
            <a:extLst>
              <a:ext uri="{FF2B5EF4-FFF2-40B4-BE49-F238E27FC236}">
                <a16:creationId xmlns:a16="http://schemas.microsoft.com/office/drawing/2014/main" id="{936C0045-37EB-F2CF-2EDF-81D3E1C12153}"/>
              </a:ext>
            </a:extLst>
          </p:cNvPr>
          <p:cNvSpPr/>
          <p:nvPr/>
        </p:nvSpPr>
        <p:spPr>
          <a:xfrm>
            <a:off x="12432247" y="3459658"/>
            <a:ext cx="5855754" cy="9123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2550" b="1" kern="0" spc="-38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Delivered as a service, not a product to deploy.</a:t>
            </a:r>
            <a:endParaRPr lang="en-US" sz="2550" dirty="0"/>
          </a:p>
        </p:txBody>
      </p:sp>
      <p:sp>
        <p:nvSpPr>
          <p:cNvPr id="32" name="Text 19">
            <a:extLst>
              <a:ext uri="{FF2B5EF4-FFF2-40B4-BE49-F238E27FC236}">
                <a16:creationId xmlns:a16="http://schemas.microsoft.com/office/drawing/2014/main" id="{A2A73C96-6F86-65A4-4E10-E0BF83C0C259}"/>
              </a:ext>
            </a:extLst>
          </p:cNvPr>
          <p:cNvSpPr/>
          <p:nvPr/>
        </p:nvSpPr>
        <p:spPr>
          <a:xfrm>
            <a:off x="12432247" y="4371975"/>
            <a:ext cx="5598578" cy="17814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75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run Value Insights against your tenant and present the output. No new agents, no new admin overhead. Two domains, one conversation.</a:t>
            </a:r>
            <a:endParaRPr lang="en-US" sz="1875" dirty="0"/>
          </a:p>
        </p:txBody>
      </p:sp>
      <p:sp>
        <p:nvSpPr>
          <p:cNvPr id="33" name="Text 20">
            <a:extLst>
              <a:ext uri="{FF2B5EF4-FFF2-40B4-BE49-F238E27FC236}">
                <a16:creationId xmlns:a16="http://schemas.microsoft.com/office/drawing/2014/main" id="{20FF8463-9DCE-1134-B4D0-C80C9A184940}"/>
              </a:ext>
            </a:extLst>
          </p:cNvPr>
          <p:cNvSpPr/>
          <p:nvPr/>
        </p:nvSpPr>
        <p:spPr>
          <a:xfrm>
            <a:off x="12480214" y="5870577"/>
            <a:ext cx="5550612" cy="285908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285750" indent="-28575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A1F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Read-only access to your Microsoft 365 telemetry</a:t>
            </a:r>
            <a:endParaRPr lang="en-US" sz="1800" dirty="0"/>
          </a:p>
          <a:p>
            <a:pPr marL="285750" indent="-28575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A1F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Refreshed monthly, quarterly, or on demand</a:t>
            </a:r>
            <a:endParaRPr lang="en-US" sz="1800" dirty="0"/>
          </a:p>
          <a:p>
            <a:pPr marL="285750" indent="-28575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A1F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Output tuned for executive and IT audiences at once</a:t>
            </a:r>
            <a:endParaRPr lang="en-US" sz="1800" dirty="0"/>
          </a:p>
          <a:p>
            <a:pPr marL="285750" indent="-28575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A1F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Findings paired with concrete next-step recommendations</a:t>
            </a:r>
            <a:endParaRPr lang="en-US" sz="18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37BB8AE-6E7B-F642-F223-FAF2880BD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2642122"/>
            <a:ext cx="6408129" cy="354103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7D1CC94-57C3-F726-AA38-7F7B0F7A4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257" y="5959727"/>
            <a:ext cx="6395400" cy="11824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117F62D-7282-7145-018B-463BF5789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257" y="7003092"/>
            <a:ext cx="6395400" cy="240402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49E8CF2-0B42-895D-37A9-1BCC57977B27}"/>
              </a:ext>
            </a:extLst>
          </p:cNvPr>
          <p:cNvSpPr txBox="1"/>
          <p:nvPr/>
        </p:nvSpPr>
        <p:spPr>
          <a:xfrm>
            <a:off x="7894031" y="3610331"/>
            <a:ext cx="7356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2BC"/>
                </a:solidFill>
                <a:latin typeface="Georgia" pitchFamily="34" charset="0"/>
              </a:rPr>
              <a:t>M365 Value Insights</a:t>
            </a:r>
            <a:endParaRPr lang="en-US" sz="28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03056B-E117-EAB9-1666-0F073DEC9A0A}"/>
              </a:ext>
            </a:extLst>
          </p:cNvPr>
          <p:cNvSpPr txBox="1"/>
          <p:nvPr/>
        </p:nvSpPr>
        <p:spPr>
          <a:xfrm>
            <a:off x="1218782" y="7436080"/>
            <a:ext cx="7356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Georgia" pitchFamily="34" charset="0"/>
              </a:rPr>
              <a:t>M365 Copilot Insights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0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D5273-724E-1E4F-AD58-42745D38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DB0CE-AD62-592D-CC60-A0350251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278FC-1276-9B26-4551-20E389935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2026 NTT DATA, Inc. | NTT Ltd. and its affiliates are NTT DATA, Inc. companies</a:t>
            </a:r>
          </a:p>
        </p:txBody>
      </p:sp>
      <p:sp>
        <p:nvSpPr>
          <p:cNvPr id="4" name="MainTitle">
            <a:extLst>
              <a:ext uri="{FF2B5EF4-FFF2-40B4-BE49-F238E27FC236}">
                <a16:creationId xmlns:a16="http://schemas.microsoft.com/office/drawing/2014/main" id="{62555C97-A6D3-8A5B-9CF5-16A90295BFDC}"/>
              </a:ext>
            </a:extLst>
          </p:cNvPr>
          <p:cNvSpPr txBox="1">
            <a:spLocks/>
          </p:cNvSpPr>
          <p:nvPr/>
        </p:nvSpPr>
        <p:spPr>
          <a:xfrm>
            <a:off x="989363" y="3571615"/>
            <a:ext cx="10464700" cy="2057400"/>
          </a:xfrm>
          <a:prstGeom prst="rect">
            <a:avLst/>
          </a:prstGeom>
        </p:spPr>
        <p:txBody>
          <a:bodyPr vert="horz" lIns="0" tIns="91440" rIns="0" bIns="91440" rtlCol="0" anchor="b">
            <a:noAutofit/>
          </a:bodyPr>
          <a:lstStyle>
            <a:lvl1pPr marR="0" lvl="0" indent="0" defTabSz="13716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800" b="0" i="0" u="none" strike="noStrike" cap="none" spc="0" normalizeH="0" baseline="0">
                <a:ln>
                  <a:noFill/>
                </a:ln>
                <a:solidFill>
                  <a:srgbClr val="00DFED">
                    <a:lumMod val="60000"/>
                    <a:lumOff val="4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365 </a:t>
            </a:r>
            <a:r>
              <a:rPr lang="en-US" dirty="0">
                <a:solidFill>
                  <a:schemeClr val="bg1"/>
                </a:solidFill>
              </a:rPr>
              <a:t>Value Add</a:t>
            </a:r>
          </a:p>
        </p:txBody>
      </p:sp>
      <p:sp>
        <p:nvSpPr>
          <p:cNvPr id="7" name="AccentLine">
            <a:extLst>
              <a:ext uri="{FF2B5EF4-FFF2-40B4-BE49-F238E27FC236}">
                <a16:creationId xmlns:a16="http://schemas.microsoft.com/office/drawing/2014/main" id="{0A212E6E-02DF-95C8-C627-07857EC27089}"/>
              </a:ext>
            </a:extLst>
          </p:cNvPr>
          <p:cNvSpPr/>
          <p:nvPr/>
        </p:nvSpPr>
        <p:spPr>
          <a:xfrm flipV="1">
            <a:off x="989363" y="5629016"/>
            <a:ext cx="5094606" cy="68578"/>
          </a:xfrm>
          <a:prstGeom prst="rect">
            <a:avLst/>
          </a:prstGeom>
          <a:gradFill>
            <a:gsLst>
              <a:gs pos="0">
                <a:srgbClr val="00A5E0"/>
              </a:gs>
              <a:gs pos="100000">
                <a:srgbClr val="00C9A7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70F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CDAACB-5EA5-B1F1-509E-39E3AD0565F0}"/>
              </a:ext>
            </a:extLst>
          </p:cNvPr>
          <p:cNvSpPr/>
          <p:nvPr/>
        </p:nvSpPr>
        <p:spPr>
          <a:xfrm>
            <a:off x="7935686" y="9895115"/>
            <a:ext cx="2400300" cy="391886"/>
          </a:xfrm>
          <a:prstGeom prst="rect">
            <a:avLst/>
          </a:prstGeom>
          <a:solidFill>
            <a:srgbClr val="070F25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B7FB3-C149-8B04-4052-697C2C67CE44}"/>
              </a:ext>
            </a:extLst>
          </p:cNvPr>
          <p:cNvSpPr txBox="1"/>
          <p:nvPr/>
        </p:nvSpPr>
        <p:spPr>
          <a:xfrm>
            <a:off x="980127" y="5946369"/>
            <a:ext cx="9144000" cy="923330"/>
          </a:xfrm>
          <a:prstGeom prst="rect">
            <a:avLst/>
          </a:prstGeom>
        </p:spPr>
        <p:txBody>
          <a:bodyPr lIns="0" tIns="45720" rIns="0"/>
          <a:lstStyle>
            <a:lvl1pPr marR="0" lvl="0" indent="0" defTabSz="1371600" fontAlgn="auto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600"/>
            </a:lvl2pPr>
            <a:lvl3pPr marL="1714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/>
            </a:lvl3pPr>
            <a:lvl4pPr marL="2400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4pPr>
            <a:lvl5pPr marL="30861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5pPr>
            <a:lvl6pPr marL="37719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6pPr>
            <a:lvl7pPr marL="4457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7pPr>
            <a:lvl8pPr marL="5143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8pPr>
            <a:lvl9pPr marL="5829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9pPr>
          </a:lstStyle>
          <a:p>
            <a:r>
              <a:rPr lang="en-US" sz="3200" dirty="0">
                <a:solidFill>
                  <a:srgbClr val="FFFFFF">
                    <a:alpha val="78000"/>
                  </a:srgbClr>
                </a:solidFill>
                <a:ea typeface="Arial" pitchFamily="34" charset="-122"/>
                <a:cs typeface="Arial" pitchFamily="34" charset="-120"/>
              </a:rPr>
              <a:t>Across everything you're paying Microsoft for today - where is the value showing up, and where is it not?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1993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43698-3CDC-76EF-AD8A-B8E9DA2FB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797CC-6FEB-992F-3076-57458DAAD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40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F0B8D-5BBF-55D7-1A96-96FD455A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4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2026 NTT DATA, Inc. | NTT Ltd. and its affiliates are NTT DATA, Inc. companies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71D5DA-6E2D-821D-0E41-E785B4F27D62}"/>
              </a:ext>
            </a:extLst>
          </p:cNvPr>
          <p:cNvSpPr/>
          <p:nvPr/>
        </p:nvSpPr>
        <p:spPr>
          <a:xfrm>
            <a:off x="7935686" y="9895115"/>
            <a:ext cx="2400300" cy="391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67BEB185-BAB5-06D4-DF3C-D2222AD4A2E3}"/>
              </a:ext>
            </a:extLst>
          </p:cNvPr>
          <p:cNvSpPr/>
          <p:nvPr/>
        </p:nvSpPr>
        <p:spPr>
          <a:xfrm>
            <a:off x="913412" y="297803"/>
            <a:ext cx="16639032" cy="22531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2000"/>
              </a:lnSpc>
            </a:pPr>
            <a:r>
              <a:rPr lang="en-US" sz="4400" dirty="0">
                <a:solidFill>
                  <a:srgbClr val="1E3A5F"/>
                </a:solidFill>
                <a:latin typeface="Georgia" pitchFamily="34" charset="0"/>
              </a:rPr>
              <a:t>Multiple data domains, an improved view of your tenant.</a:t>
            </a:r>
          </a:p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70F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hape 2">
            <a:extLst>
              <a:ext uri="{FF2B5EF4-FFF2-40B4-BE49-F238E27FC236}">
                <a16:creationId xmlns:a16="http://schemas.microsoft.com/office/drawing/2014/main" id="{DB013A14-16D7-6183-EC4C-2AA6B2B02A6E}"/>
              </a:ext>
            </a:extLst>
          </p:cNvPr>
          <p:cNvSpPr/>
          <p:nvPr/>
        </p:nvSpPr>
        <p:spPr>
          <a:xfrm>
            <a:off x="1066800" y="2835302"/>
            <a:ext cx="1615440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3">
            <a:extLst>
              <a:ext uri="{FF2B5EF4-FFF2-40B4-BE49-F238E27FC236}">
                <a16:creationId xmlns:a16="http://schemas.microsoft.com/office/drawing/2014/main" id="{4461C34A-29E1-AAF2-D011-9842B924783D}"/>
              </a:ext>
            </a:extLst>
          </p:cNvPr>
          <p:cNvSpPr/>
          <p:nvPr/>
        </p:nvSpPr>
        <p:spPr>
          <a:xfrm>
            <a:off x="1066800" y="4450682"/>
            <a:ext cx="807720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FAD81D57-4686-39D7-8215-A9D4A1D0724F}"/>
              </a:ext>
            </a:extLst>
          </p:cNvPr>
          <p:cNvSpPr/>
          <p:nvPr/>
        </p:nvSpPr>
        <p:spPr>
          <a:xfrm>
            <a:off x="9134475" y="2844827"/>
            <a:ext cx="9525" cy="1615380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0A95D7A4-C8EE-C5DF-D921-40C90FC37AB2}"/>
              </a:ext>
            </a:extLst>
          </p:cNvPr>
          <p:cNvSpPr/>
          <p:nvPr/>
        </p:nvSpPr>
        <p:spPr>
          <a:xfrm>
            <a:off x="1066800" y="3187727"/>
            <a:ext cx="74295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0096D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</a:t>
            </a:r>
            <a:endParaRPr lang="en-US" sz="1800" dirty="0"/>
          </a:p>
        </p:txBody>
      </p:sp>
      <p:sp>
        <p:nvSpPr>
          <p:cNvPr id="23" name="Text 6">
            <a:extLst>
              <a:ext uri="{FF2B5EF4-FFF2-40B4-BE49-F238E27FC236}">
                <a16:creationId xmlns:a16="http://schemas.microsoft.com/office/drawing/2014/main" id="{33620D0F-DE14-0800-172C-4501DDC620C3}"/>
              </a:ext>
            </a:extLst>
          </p:cNvPr>
          <p:cNvSpPr/>
          <p:nvPr/>
        </p:nvSpPr>
        <p:spPr>
          <a:xfrm>
            <a:off x="1962150" y="3111527"/>
            <a:ext cx="6798850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400" b="1" kern="0" spc="-24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Licensing posture</a:t>
            </a:r>
            <a:endParaRPr lang="en-US" sz="2400" dirty="0"/>
          </a:p>
        </p:txBody>
      </p:sp>
      <p:sp>
        <p:nvSpPr>
          <p:cNvPr id="26" name="Text 7">
            <a:extLst>
              <a:ext uri="{FF2B5EF4-FFF2-40B4-BE49-F238E27FC236}">
                <a16:creationId xmlns:a16="http://schemas.microsoft.com/office/drawing/2014/main" id="{8C6928FB-6156-FECE-D46E-0C2F9C2977D6}"/>
              </a:ext>
            </a:extLst>
          </p:cNvPr>
          <p:cNvSpPr/>
          <p:nvPr/>
        </p:nvSpPr>
        <p:spPr>
          <a:xfrm>
            <a:off x="1962150" y="3521102"/>
            <a:ext cx="6798850" cy="7009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SKU, every assignment, every duplicate, every dormant account - costed against your CSP or EA pricing.</a:t>
            </a:r>
            <a:endParaRPr lang="en-US" sz="1800" dirty="0"/>
          </a:p>
        </p:txBody>
      </p:sp>
      <p:sp>
        <p:nvSpPr>
          <p:cNvPr id="27" name="Shape 8">
            <a:extLst>
              <a:ext uri="{FF2B5EF4-FFF2-40B4-BE49-F238E27FC236}">
                <a16:creationId xmlns:a16="http://schemas.microsoft.com/office/drawing/2014/main" id="{FD2FA932-A9BA-781F-A708-BED942EF3AE6}"/>
              </a:ext>
            </a:extLst>
          </p:cNvPr>
          <p:cNvSpPr/>
          <p:nvPr/>
        </p:nvSpPr>
        <p:spPr>
          <a:xfrm>
            <a:off x="9144000" y="4450682"/>
            <a:ext cx="807720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9">
            <a:extLst>
              <a:ext uri="{FF2B5EF4-FFF2-40B4-BE49-F238E27FC236}">
                <a16:creationId xmlns:a16="http://schemas.microsoft.com/office/drawing/2014/main" id="{846B3CCE-1CF1-1527-84DE-F585C9A05619}"/>
              </a:ext>
            </a:extLst>
          </p:cNvPr>
          <p:cNvSpPr/>
          <p:nvPr/>
        </p:nvSpPr>
        <p:spPr>
          <a:xfrm>
            <a:off x="9715500" y="3187727"/>
            <a:ext cx="74295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0096D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02</a:t>
            </a:r>
            <a:endParaRPr lang="en-US" sz="1800" dirty="0"/>
          </a:p>
        </p:txBody>
      </p:sp>
      <p:sp>
        <p:nvSpPr>
          <p:cNvPr id="30" name="Text 10">
            <a:extLst>
              <a:ext uri="{FF2B5EF4-FFF2-40B4-BE49-F238E27FC236}">
                <a16:creationId xmlns:a16="http://schemas.microsoft.com/office/drawing/2014/main" id="{ABDFFF5A-8F3B-47EA-4B6F-85839995FCC5}"/>
              </a:ext>
            </a:extLst>
          </p:cNvPr>
          <p:cNvSpPr/>
          <p:nvPr/>
        </p:nvSpPr>
        <p:spPr>
          <a:xfrm>
            <a:off x="10610850" y="3111527"/>
            <a:ext cx="6455474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400" b="1" kern="0" spc="-24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Active user behaviour</a:t>
            </a:r>
            <a:endParaRPr lang="en-US" sz="2400" dirty="0"/>
          </a:p>
        </p:txBody>
      </p:sp>
      <p:sp>
        <p:nvSpPr>
          <p:cNvPr id="34" name="Text 11">
            <a:extLst>
              <a:ext uri="{FF2B5EF4-FFF2-40B4-BE49-F238E27FC236}">
                <a16:creationId xmlns:a16="http://schemas.microsoft.com/office/drawing/2014/main" id="{B836D27E-45FE-1F2C-C612-4A807352BE74}"/>
              </a:ext>
            </a:extLst>
          </p:cNvPr>
          <p:cNvSpPr/>
          <p:nvPr/>
        </p:nvSpPr>
        <p:spPr>
          <a:xfrm>
            <a:off x="10610850" y="3521102"/>
            <a:ext cx="6455474" cy="7009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 is actually logging in, by application, and how that maps to the licenses you're paying for.</a:t>
            </a:r>
            <a:endParaRPr lang="en-US" sz="1800" dirty="0"/>
          </a:p>
        </p:txBody>
      </p:sp>
      <p:sp>
        <p:nvSpPr>
          <p:cNvPr id="35" name="Shape 12">
            <a:extLst>
              <a:ext uri="{FF2B5EF4-FFF2-40B4-BE49-F238E27FC236}">
                <a16:creationId xmlns:a16="http://schemas.microsoft.com/office/drawing/2014/main" id="{7C68F0E9-1D1B-AD6E-2972-3634CE52DD3B}"/>
              </a:ext>
            </a:extLst>
          </p:cNvPr>
          <p:cNvSpPr/>
          <p:nvPr/>
        </p:nvSpPr>
        <p:spPr>
          <a:xfrm>
            <a:off x="1066800" y="6066063"/>
            <a:ext cx="807720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Shape 13">
            <a:extLst>
              <a:ext uri="{FF2B5EF4-FFF2-40B4-BE49-F238E27FC236}">
                <a16:creationId xmlns:a16="http://schemas.microsoft.com/office/drawing/2014/main" id="{FB082BC7-D571-5471-2748-95433E7C04EF}"/>
              </a:ext>
            </a:extLst>
          </p:cNvPr>
          <p:cNvSpPr/>
          <p:nvPr/>
        </p:nvSpPr>
        <p:spPr>
          <a:xfrm>
            <a:off x="9134475" y="4460207"/>
            <a:ext cx="9525" cy="1615380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Text 14">
            <a:extLst>
              <a:ext uri="{FF2B5EF4-FFF2-40B4-BE49-F238E27FC236}">
                <a16:creationId xmlns:a16="http://schemas.microsoft.com/office/drawing/2014/main" id="{FFF55C38-3184-2361-4AEC-6E86E794A6FA}"/>
              </a:ext>
            </a:extLst>
          </p:cNvPr>
          <p:cNvSpPr/>
          <p:nvPr/>
        </p:nvSpPr>
        <p:spPr>
          <a:xfrm>
            <a:off x="1066800" y="4803107"/>
            <a:ext cx="74295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0096D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03</a:t>
            </a:r>
            <a:endParaRPr lang="en-US" sz="1800" dirty="0"/>
          </a:p>
        </p:txBody>
      </p:sp>
      <p:sp>
        <p:nvSpPr>
          <p:cNvPr id="38" name="Text 15">
            <a:extLst>
              <a:ext uri="{FF2B5EF4-FFF2-40B4-BE49-F238E27FC236}">
                <a16:creationId xmlns:a16="http://schemas.microsoft.com/office/drawing/2014/main" id="{7559DF68-5639-C4FB-BB51-DCCB9A7E39F3}"/>
              </a:ext>
            </a:extLst>
          </p:cNvPr>
          <p:cNvSpPr/>
          <p:nvPr/>
        </p:nvSpPr>
        <p:spPr>
          <a:xfrm>
            <a:off x="1962150" y="4726907"/>
            <a:ext cx="6798850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400" b="1" kern="0" spc="-24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Identity &amp; JML processes</a:t>
            </a:r>
            <a:endParaRPr lang="en-US" sz="2400" dirty="0"/>
          </a:p>
        </p:txBody>
      </p:sp>
      <p:sp>
        <p:nvSpPr>
          <p:cNvPr id="39" name="Text 16">
            <a:extLst>
              <a:ext uri="{FF2B5EF4-FFF2-40B4-BE49-F238E27FC236}">
                <a16:creationId xmlns:a16="http://schemas.microsoft.com/office/drawing/2014/main" id="{779AB6EB-7690-6347-3A23-A54F7A2A6779}"/>
              </a:ext>
            </a:extLst>
          </p:cNvPr>
          <p:cNvSpPr/>
          <p:nvPr/>
        </p:nvSpPr>
        <p:spPr>
          <a:xfrm>
            <a:off x="1962150" y="5136482"/>
            <a:ext cx="6798850" cy="7009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Joiners, movers, leavers - mapped against licensing and group assignment to surface governance gaps and orphaned accounts.</a:t>
            </a:r>
            <a:endParaRPr lang="en-US" sz="1800" dirty="0"/>
          </a:p>
        </p:txBody>
      </p:sp>
      <p:sp>
        <p:nvSpPr>
          <p:cNvPr id="40" name="Shape 17">
            <a:extLst>
              <a:ext uri="{FF2B5EF4-FFF2-40B4-BE49-F238E27FC236}">
                <a16:creationId xmlns:a16="http://schemas.microsoft.com/office/drawing/2014/main" id="{E885E327-7F28-8338-5377-780A88073C1A}"/>
              </a:ext>
            </a:extLst>
          </p:cNvPr>
          <p:cNvSpPr/>
          <p:nvPr/>
        </p:nvSpPr>
        <p:spPr>
          <a:xfrm>
            <a:off x="9144000" y="6066063"/>
            <a:ext cx="807720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Text 18">
            <a:extLst>
              <a:ext uri="{FF2B5EF4-FFF2-40B4-BE49-F238E27FC236}">
                <a16:creationId xmlns:a16="http://schemas.microsoft.com/office/drawing/2014/main" id="{24503DFC-A7F8-BF0D-6BED-4A11BF01C018}"/>
              </a:ext>
            </a:extLst>
          </p:cNvPr>
          <p:cNvSpPr/>
          <p:nvPr/>
        </p:nvSpPr>
        <p:spPr>
          <a:xfrm>
            <a:off x="9715500" y="4803107"/>
            <a:ext cx="74295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0096D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04</a:t>
            </a:r>
            <a:endParaRPr lang="en-US" sz="1800" dirty="0"/>
          </a:p>
        </p:txBody>
      </p:sp>
      <p:sp>
        <p:nvSpPr>
          <p:cNvPr id="42" name="Text 19">
            <a:extLst>
              <a:ext uri="{FF2B5EF4-FFF2-40B4-BE49-F238E27FC236}">
                <a16:creationId xmlns:a16="http://schemas.microsoft.com/office/drawing/2014/main" id="{58CC58D1-8DFF-A8EC-4D09-3A1DEE911105}"/>
              </a:ext>
            </a:extLst>
          </p:cNvPr>
          <p:cNvSpPr/>
          <p:nvPr/>
        </p:nvSpPr>
        <p:spPr>
          <a:xfrm>
            <a:off x="10610850" y="4726907"/>
            <a:ext cx="6455474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400" b="1" kern="0" spc="-24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Device &amp; endpoint readiness</a:t>
            </a:r>
            <a:endParaRPr lang="en-US" sz="2400" dirty="0"/>
          </a:p>
        </p:txBody>
      </p:sp>
      <p:sp>
        <p:nvSpPr>
          <p:cNvPr id="43" name="Text 20">
            <a:extLst>
              <a:ext uri="{FF2B5EF4-FFF2-40B4-BE49-F238E27FC236}">
                <a16:creationId xmlns:a16="http://schemas.microsoft.com/office/drawing/2014/main" id="{E057EC98-1CE6-7B36-5CED-629FCD81C2A8}"/>
              </a:ext>
            </a:extLst>
          </p:cNvPr>
          <p:cNvSpPr/>
          <p:nvPr/>
        </p:nvSpPr>
        <p:spPr>
          <a:xfrm>
            <a:off x="10610850" y="5136482"/>
            <a:ext cx="6455474" cy="7009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Intune and MECM coverage, end-of-support OS, Windows 11 readiness - sequenced for the modernisation conversation.</a:t>
            </a:r>
            <a:endParaRPr lang="en-US" sz="1800" dirty="0"/>
          </a:p>
        </p:txBody>
      </p:sp>
      <p:sp>
        <p:nvSpPr>
          <p:cNvPr id="44" name="Shape 21">
            <a:extLst>
              <a:ext uri="{FF2B5EF4-FFF2-40B4-BE49-F238E27FC236}">
                <a16:creationId xmlns:a16="http://schemas.microsoft.com/office/drawing/2014/main" id="{932621E0-F188-EA07-43C6-7920A5EE5E95}"/>
              </a:ext>
            </a:extLst>
          </p:cNvPr>
          <p:cNvSpPr/>
          <p:nvPr/>
        </p:nvSpPr>
        <p:spPr>
          <a:xfrm>
            <a:off x="1066800" y="8012883"/>
            <a:ext cx="807720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5" name="Shape 22">
            <a:extLst>
              <a:ext uri="{FF2B5EF4-FFF2-40B4-BE49-F238E27FC236}">
                <a16:creationId xmlns:a16="http://schemas.microsoft.com/office/drawing/2014/main" id="{9D98A4CC-572B-4BAC-F0DE-2ABBBCF942C3}"/>
              </a:ext>
            </a:extLst>
          </p:cNvPr>
          <p:cNvSpPr/>
          <p:nvPr/>
        </p:nvSpPr>
        <p:spPr>
          <a:xfrm>
            <a:off x="9134475" y="6075588"/>
            <a:ext cx="9525" cy="1946821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6" name="Text 23">
            <a:extLst>
              <a:ext uri="{FF2B5EF4-FFF2-40B4-BE49-F238E27FC236}">
                <a16:creationId xmlns:a16="http://schemas.microsoft.com/office/drawing/2014/main" id="{9B8AC15F-BCF3-3B81-F1AA-12FF246E0DA4}"/>
              </a:ext>
            </a:extLst>
          </p:cNvPr>
          <p:cNvSpPr/>
          <p:nvPr/>
        </p:nvSpPr>
        <p:spPr>
          <a:xfrm>
            <a:off x="1066800" y="6418488"/>
            <a:ext cx="74295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0096D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05</a:t>
            </a:r>
            <a:endParaRPr lang="en-US" sz="1800" dirty="0"/>
          </a:p>
        </p:txBody>
      </p:sp>
      <p:sp>
        <p:nvSpPr>
          <p:cNvPr id="48" name="Text 24">
            <a:extLst>
              <a:ext uri="{FF2B5EF4-FFF2-40B4-BE49-F238E27FC236}">
                <a16:creationId xmlns:a16="http://schemas.microsoft.com/office/drawing/2014/main" id="{8870B67B-88E6-8104-C005-66C59BCC2EF3}"/>
              </a:ext>
            </a:extLst>
          </p:cNvPr>
          <p:cNvSpPr/>
          <p:nvPr/>
        </p:nvSpPr>
        <p:spPr>
          <a:xfrm>
            <a:off x="1962150" y="6342288"/>
            <a:ext cx="6798850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400" b="1" kern="0" spc="-24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Service consumption</a:t>
            </a:r>
            <a:endParaRPr lang="en-US" sz="2400" dirty="0"/>
          </a:p>
        </p:txBody>
      </p:sp>
      <p:sp>
        <p:nvSpPr>
          <p:cNvPr id="50" name="Text 25">
            <a:extLst>
              <a:ext uri="{FF2B5EF4-FFF2-40B4-BE49-F238E27FC236}">
                <a16:creationId xmlns:a16="http://schemas.microsoft.com/office/drawing/2014/main" id="{3490E109-B09D-019D-3334-476D131D3C10}"/>
              </a:ext>
            </a:extLst>
          </p:cNvPr>
          <p:cNvSpPr/>
          <p:nvPr/>
        </p:nvSpPr>
        <p:spPr>
          <a:xfrm>
            <a:off x="1962150" y="6751863"/>
            <a:ext cx="6798850" cy="10324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Mailbox, OneDrive, SharePoint and Teams - where work actually happens, where storage is growing, and where seats sit idle.</a:t>
            </a:r>
            <a:endParaRPr lang="en-US" sz="1800" dirty="0"/>
          </a:p>
        </p:txBody>
      </p:sp>
      <p:sp>
        <p:nvSpPr>
          <p:cNvPr id="51" name="Shape 26">
            <a:extLst>
              <a:ext uri="{FF2B5EF4-FFF2-40B4-BE49-F238E27FC236}">
                <a16:creationId xmlns:a16="http://schemas.microsoft.com/office/drawing/2014/main" id="{1DE46542-AA06-FA14-9E46-B9FBAC26B337}"/>
              </a:ext>
            </a:extLst>
          </p:cNvPr>
          <p:cNvSpPr/>
          <p:nvPr/>
        </p:nvSpPr>
        <p:spPr>
          <a:xfrm>
            <a:off x="9144000" y="8012883"/>
            <a:ext cx="807720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2" name="Text 27">
            <a:extLst>
              <a:ext uri="{FF2B5EF4-FFF2-40B4-BE49-F238E27FC236}">
                <a16:creationId xmlns:a16="http://schemas.microsoft.com/office/drawing/2014/main" id="{DC961984-9FC8-9621-3F36-D53494ED281D}"/>
              </a:ext>
            </a:extLst>
          </p:cNvPr>
          <p:cNvSpPr/>
          <p:nvPr/>
        </p:nvSpPr>
        <p:spPr>
          <a:xfrm>
            <a:off x="9715500" y="6418488"/>
            <a:ext cx="74295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0096D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06</a:t>
            </a:r>
            <a:endParaRPr lang="en-US" sz="1800" dirty="0"/>
          </a:p>
        </p:txBody>
      </p:sp>
      <p:sp>
        <p:nvSpPr>
          <p:cNvPr id="53" name="Text 28">
            <a:extLst>
              <a:ext uri="{FF2B5EF4-FFF2-40B4-BE49-F238E27FC236}">
                <a16:creationId xmlns:a16="http://schemas.microsoft.com/office/drawing/2014/main" id="{5F60940E-9438-07AB-D645-23CF8BC0F7A6}"/>
              </a:ext>
            </a:extLst>
          </p:cNvPr>
          <p:cNvSpPr/>
          <p:nvPr/>
        </p:nvSpPr>
        <p:spPr>
          <a:xfrm>
            <a:off x="10610850" y="6342288"/>
            <a:ext cx="6455474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400" b="1" kern="0" spc="-24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Secure Score posture</a:t>
            </a:r>
            <a:endParaRPr lang="en-US" sz="2400" dirty="0"/>
          </a:p>
        </p:txBody>
      </p:sp>
      <p:sp>
        <p:nvSpPr>
          <p:cNvPr id="54" name="Text 29">
            <a:extLst>
              <a:ext uri="{FF2B5EF4-FFF2-40B4-BE49-F238E27FC236}">
                <a16:creationId xmlns:a16="http://schemas.microsoft.com/office/drawing/2014/main" id="{4452F63B-BCB5-83C4-C3E0-DC1C93601DD7}"/>
              </a:ext>
            </a:extLst>
          </p:cNvPr>
          <p:cNvSpPr/>
          <p:nvPr/>
        </p:nvSpPr>
        <p:spPr>
          <a:xfrm>
            <a:off x="10610850" y="6751863"/>
            <a:ext cx="6455474" cy="7009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current security position against Microsoft's benchmark, with a prioritised improvement list.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667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2A361-4B44-D63F-5758-8904015FE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FBA93-C2C3-C759-41CC-F1E97A18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40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F4BD8-6AEA-92FA-AAC6-1BACB18C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4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2026 NTT DATA, Inc. | NTT Ltd. and its affiliates are NTT DATA, Inc. companies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042C4A-1EC4-4DD3-D0C3-0C11BAA3A99E}"/>
              </a:ext>
            </a:extLst>
          </p:cNvPr>
          <p:cNvSpPr/>
          <p:nvPr/>
        </p:nvSpPr>
        <p:spPr>
          <a:xfrm>
            <a:off x="7935686" y="9895115"/>
            <a:ext cx="2400300" cy="391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4532486D-77D5-74A3-42BD-1A4480991F03}"/>
              </a:ext>
            </a:extLst>
          </p:cNvPr>
          <p:cNvSpPr/>
          <p:nvPr/>
        </p:nvSpPr>
        <p:spPr>
          <a:xfrm>
            <a:off x="913412" y="297803"/>
            <a:ext cx="16639032" cy="22531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2000"/>
              </a:lnSpc>
            </a:pPr>
            <a:r>
              <a:rPr lang="en-US" sz="4400" dirty="0">
                <a:solidFill>
                  <a:srgbClr val="1E3A5F"/>
                </a:solidFill>
                <a:latin typeface="Georgia" pitchFamily="34" charset="0"/>
              </a:rPr>
              <a:t>From tenant telemetry to a view a steering committee can read.</a:t>
            </a:r>
          </a:p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70F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hape 2">
            <a:extLst>
              <a:ext uri="{FF2B5EF4-FFF2-40B4-BE49-F238E27FC236}">
                <a16:creationId xmlns:a16="http://schemas.microsoft.com/office/drawing/2014/main" id="{FA908DE0-181B-00EC-5C5F-73CDEBEF7D9E}"/>
              </a:ext>
            </a:extLst>
          </p:cNvPr>
          <p:cNvSpPr/>
          <p:nvPr/>
        </p:nvSpPr>
        <p:spPr>
          <a:xfrm>
            <a:off x="1066800" y="3305473"/>
            <a:ext cx="16154400" cy="4752677"/>
          </a:xfrm>
          <a:prstGeom prst="roundRect">
            <a:avLst>
              <a:gd name="adj" fmla="val 1202"/>
            </a:avLst>
          </a:prstGeom>
          <a:solidFill>
            <a:srgbClr val="FFFFFF"/>
          </a:solidFill>
          <a:ln w="9525">
            <a:solidFill>
              <a:srgbClr val="E3E6EC"/>
            </a:solidFill>
            <a:prstDash val="solid"/>
          </a:ln>
          <a:effectLst>
            <a:outerShdw blurRad="762000" dist="228600" dir="5400000" algn="bl" rotWithShape="0">
              <a:srgbClr val="0A254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8AA2271D-DDCC-302A-A9DD-8A632A054D78}"/>
              </a:ext>
            </a:extLst>
          </p:cNvPr>
          <p:cNvSpPr/>
          <p:nvPr/>
        </p:nvSpPr>
        <p:spPr>
          <a:xfrm>
            <a:off x="1076325" y="3314998"/>
            <a:ext cx="16135350" cy="533400"/>
          </a:xfrm>
          <a:prstGeom prst="rect">
            <a:avLst/>
          </a:prstGeom>
          <a:solidFill>
            <a:srgbClr val="0A25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87D662C3-AE19-2E60-47EE-69829A57FA89}"/>
              </a:ext>
            </a:extLst>
          </p:cNvPr>
          <p:cNvSpPr/>
          <p:nvPr/>
        </p:nvSpPr>
        <p:spPr>
          <a:xfrm>
            <a:off x="1343025" y="3524548"/>
            <a:ext cx="114300" cy="114300"/>
          </a:xfrm>
          <a:prstGeom prst="ellipse">
            <a:avLst/>
          </a:prstGeom>
          <a:solidFill>
            <a:srgbClr val="FFFFFF">
              <a:alpha val="2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5">
            <a:extLst>
              <a:ext uri="{FF2B5EF4-FFF2-40B4-BE49-F238E27FC236}">
                <a16:creationId xmlns:a16="http://schemas.microsoft.com/office/drawing/2014/main" id="{68533FFF-B72B-4C04-63B5-2CBAD4A51831}"/>
              </a:ext>
            </a:extLst>
          </p:cNvPr>
          <p:cNvSpPr/>
          <p:nvPr/>
        </p:nvSpPr>
        <p:spPr>
          <a:xfrm>
            <a:off x="1533525" y="3524548"/>
            <a:ext cx="114300" cy="114300"/>
          </a:xfrm>
          <a:prstGeom prst="ellipse">
            <a:avLst/>
          </a:prstGeom>
          <a:solidFill>
            <a:srgbClr val="FFFFFF">
              <a:alpha val="2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6">
            <a:extLst>
              <a:ext uri="{FF2B5EF4-FFF2-40B4-BE49-F238E27FC236}">
                <a16:creationId xmlns:a16="http://schemas.microsoft.com/office/drawing/2014/main" id="{33EDDAE0-7166-8C41-A739-F2CA27B8D78F}"/>
              </a:ext>
            </a:extLst>
          </p:cNvPr>
          <p:cNvSpPr/>
          <p:nvPr/>
        </p:nvSpPr>
        <p:spPr>
          <a:xfrm>
            <a:off x="1724025" y="3524548"/>
            <a:ext cx="114300" cy="114300"/>
          </a:xfrm>
          <a:prstGeom prst="ellipse">
            <a:avLst/>
          </a:prstGeom>
          <a:solidFill>
            <a:srgbClr val="FFFFFF">
              <a:alpha val="2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7">
            <a:extLst>
              <a:ext uri="{FF2B5EF4-FFF2-40B4-BE49-F238E27FC236}">
                <a16:creationId xmlns:a16="http://schemas.microsoft.com/office/drawing/2014/main" id="{CA88B8BF-77EF-3761-ED3B-5B8E0575BD2E}"/>
              </a:ext>
            </a:extLst>
          </p:cNvPr>
          <p:cNvSpPr/>
          <p:nvPr/>
        </p:nvSpPr>
        <p:spPr>
          <a:xfrm>
            <a:off x="1990725" y="3448348"/>
            <a:ext cx="6021195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endParaRPr lang="en-US" sz="1800" dirty="0"/>
          </a:p>
        </p:txBody>
      </p:sp>
      <p:sp>
        <p:nvSpPr>
          <p:cNvPr id="72" name="Shape 40">
            <a:extLst>
              <a:ext uri="{FF2B5EF4-FFF2-40B4-BE49-F238E27FC236}">
                <a16:creationId xmlns:a16="http://schemas.microsoft.com/office/drawing/2014/main" id="{1F4D2DB4-B430-681C-5AB7-439D8EF5648D}"/>
              </a:ext>
            </a:extLst>
          </p:cNvPr>
          <p:cNvSpPr/>
          <p:nvPr/>
        </p:nvSpPr>
        <p:spPr>
          <a:xfrm>
            <a:off x="10527506" y="6231285"/>
            <a:ext cx="5167313" cy="5167313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0" name="Text 5">
            <a:extLst>
              <a:ext uri="{FF2B5EF4-FFF2-40B4-BE49-F238E27FC236}">
                <a16:creationId xmlns:a16="http://schemas.microsoft.com/office/drawing/2014/main" id="{111A6971-8E96-EFD8-4F22-8FB946F35D15}"/>
              </a:ext>
            </a:extLst>
          </p:cNvPr>
          <p:cNvSpPr/>
          <p:nvPr/>
        </p:nvSpPr>
        <p:spPr>
          <a:xfrm>
            <a:off x="961036" y="1611807"/>
            <a:ext cx="3464921" cy="7130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72B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Sample Output</a:t>
            </a:r>
            <a:endParaRPr lang="en-US" sz="1800" b="1" dirty="0">
              <a:solidFill>
                <a:srgbClr val="0072BC"/>
              </a:solidFill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4F80FADF-1F46-6DE0-7F60-FDFD8B77C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4047063"/>
            <a:ext cx="7772400" cy="384598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10501A5-6016-A54E-ADED-AF2A27C1B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725" y="4045570"/>
            <a:ext cx="7415213" cy="38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7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FCCE4-AE4C-C656-EBD2-011CA6267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04897-468B-36D1-BEB5-E19FA106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40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FC198-BF51-990B-B202-DF2B6F896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4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2026 NTT DATA, Inc. | NTT Ltd. and its affiliates are NTT DATA, Inc. companies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E7A85F-74C9-202A-5E22-A5306F01A5CE}"/>
              </a:ext>
            </a:extLst>
          </p:cNvPr>
          <p:cNvSpPr/>
          <p:nvPr/>
        </p:nvSpPr>
        <p:spPr>
          <a:xfrm>
            <a:off x="7935686" y="9895115"/>
            <a:ext cx="2400300" cy="391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6913B50F-69C9-B1B9-BBDB-FF409FB417D5}"/>
              </a:ext>
            </a:extLst>
          </p:cNvPr>
          <p:cNvSpPr/>
          <p:nvPr/>
        </p:nvSpPr>
        <p:spPr>
          <a:xfrm>
            <a:off x="913412" y="297803"/>
            <a:ext cx="16639032" cy="22531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2000"/>
              </a:lnSpc>
            </a:pPr>
            <a:r>
              <a:rPr lang="en-US" sz="4400" dirty="0">
                <a:solidFill>
                  <a:srgbClr val="1E3A5F"/>
                </a:solidFill>
                <a:latin typeface="Georgia" pitchFamily="34" charset="0"/>
              </a:rPr>
              <a:t>A clearer picture of your 365 environment - and a path to act on it.</a:t>
            </a:r>
          </a:p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70F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hape 2">
            <a:extLst>
              <a:ext uri="{FF2B5EF4-FFF2-40B4-BE49-F238E27FC236}">
                <a16:creationId xmlns:a16="http://schemas.microsoft.com/office/drawing/2014/main" id="{91C92082-C4D2-034B-FA6C-DC97AA6081B5}"/>
              </a:ext>
            </a:extLst>
          </p:cNvPr>
          <p:cNvSpPr/>
          <p:nvPr/>
        </p:nvSpPr>
        <p:spPr>
          <a:xfrm>
            <a:off x="1023257" y="2806727"/>
            <a:ext cx="5181600" cy="5552777"/>
          </a:xfrm>
          <a:prstGeom prst="rect">
            <a:avLst/>
          </a:prstGeom>
          <a:solidFill>
            <a:srgbClr val="F7F8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92A7104D-65E4-FA07-FC35-9C12D8D3F871}"/>
              </a:ext>
            </a:extLst>
          </p:cNvPr>
          <p:cNvSpPr/>
          <p:nvPr/>
        </p:nvSpPr>
        <p:spPr>
          <a:xfrm>
            <a:off x="1023257" y="8349979"/>
            <a:ext cx="518160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E0FDE4EA-5578-317D-4199-E2E683E67734}"/>
              </a:ext>
            </a:extLst>
          </p:cNvPr>
          <p:cNvSpPr/>
          <p:nvPr/>
        </p:nvSpPr>
        <p:spPr>
          <a:xfrm>
            <a:off x="1023257" y="2806727"/>
            <a:ext cx="5181600" cy="38100"/>
          </a:xfrm>
          <a:prstGeom prst="rect">
            <a:avLst/>
          </a:prstGeom>
          <a:solidFill>
            <a:srgbClr val="0096D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5">
            <a:extLst>
              <a:ext uri="{FF2B5EF4-FFF2-40B4-BE49-F238E27FC236}">
                <a16:creationId xmlns:a16="http://schemas.microsoft.com/office/drawing/2014/main" id="{F5EBD984-5624-C29F-716F-A4FDFA0794E0}"/>
              </a:ext>
            </a:extLst>
          </p:cNvPr>
          <p:cNvSpPr/>
          <p:nvPr/>
        </p:nvSpPr>
        <p:spPr>
          <a:xfrm>
            <a:off x="1023257" y="2806727"/>
            <a:ext cx="9525" cy="5552777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6">
            <a:extLst>
              <a:ext uri="{FF2B5EF4-FFF2-40B4-BE49-F238E27FC236}">
                <a16:creationId xmlns:a16="http://schemas.microsoft.com/office/drawing/2014/main" id="{11F81BDE-9045-AB36-1512-5BC3B700E67B}"/>
              </a:ext>
            </a:extLst>
          </p:cNvPr>
          <p:cNvSpPr/>
          <p:nvPr/>
        </p:nvSpPr>
        <p:spPr>
          <a:xfrm>
            <a:off x="6195332" y="2806727"/>
            <a:ext cx="9525" cy="5552777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7">
            <a:extLst>
              <a:ext uri="{FF2B5EF4-FFF2-40B4-BE49-F238E27FC236}">
                <a16:creationId xmlns:a16="http://schemas.microsoft.com/office/drawing/2014/main" id="{961E27DB-0820-5A8F-CBC4-FF6D3FD15058}"/>
              </a:ext>
            </a:extLst>
          </p:cNvPr>
          <p:cNvSpPr/>
          <p:nvPr/>
        </p:nvSpPr>
        <p:spPr>
          <a:xfrm>
            <a:off x="1375682" y="3225827"/>
            <a:ext cx="4611052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kern="0" spc="90" dirty="0">
                <a:solidFill>
                  <a:srgbClr val="0096D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 / UNDERSTANDING</a:t>
            </a:r>
            <a:endParaRPr lang="en-US" sz="1800" dirty="0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EC010C4D-BF19-8C6E-078A-FD4B1A58F7DC}"/>
              </a:ext>
            </a:extLst>
          </p:cNvPr>
          <p:cNvSpPr/>
          <p:nvPr/>
        </p:nvSpPr>
        <p:spPr>
          <a:xfrm>
            <a:off x="1375682" y="3749702"/>
            <a:ext cx="4611052" cy="8343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2850" b="1" kern="0" spc="-43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clearer view of your environment</a:t>
            </a:r>
            <a:endParaRPr lang="en-US" sz="2850" dirty="0"/>
          </a:p>
        </p:txBody>
      </p:sp>
      <p:sp>
        <p:nvSpPr>
          <p:cNvPr id="17" name="Text 9">
            <a:extLst>
              <a:ext uri="{FF2B5EF4-FFF2-40B4-BE49-F238E27FC236}">
                <a16:creationId xmlns:a16="http://schemas.microsoft.com/office/drawing/2014/main" id="{46257B72-7343-2C04-8DC9-045C72FD5FC4}"/>
              </a:ext>
            </a:extLst>
          </p:cNvPr>
          <p:cNvSpPr/>
          <p:nvPr/>
        </p:nvSpPr>
        <p:spPr>
          <a:xfrm>
            <a:off x="1375682" y="4774532"/>
            <a:ext cx="4611052" cy="1752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 improved understanding of your 365 estate - license usage, persona alignment, device readiness, security posture - grounded in your own tenant data, not assumptions.</a:t>
            </a:r>
            <a:endParaRPr lang="en-US" sz="1800" dirty="0"/>
          </a:p>
        </p:txBody>
      </p:sp>
      <p:sp>
        <p:nvSpPr>
          <p:cNvPr id="18" name="Text 10">
            <a:extLst>
              <a:ext uri="{FF2B5EF4-FFF2-40B4-BE49-F238E27FC236}">
                <a16:creationId xmlns:a16="http://schemas.microsoft.com/office/drawing/2014/main" id="{7BA882C0-B5CF-3905-9C71-4A37855F2750}"/>
              </a:ext>
            </a:extLst>
          </p:cNvPr>
          <p:cNvSpPr/>
          <p:nvPr/>
        </p:nvSpPr>
        <p:spPr>
          <a:xfrm>
            <a:off x="1375682" y="6787879"/>
            <a:ext cx="1579811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5700" b="1" kern="0" spc="-171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</a:t>
            </a:r>
            <a:endParaRPr lang="en-US" sz="5700" dirty="0"/>
          </a:p>
        </p:txBody>
      </p:sp>
      <p:sp>
        <p:nvSpPr>
          <p:cNvPr id="19" name="Text 11">
            <a:extLst>
              <a:ext uri="{FF2B5EF4-FFF2-40B4-BE49-F238E27FC236}">
                <a16:creationId xmlns:a16="http://schemas.microsoft.com/office/drawing/2014/main" id="{6C1A7355-B877-DFA0-725C-836C5E9CCC1C}"/>
              </a:ext>
            </a:extLst>
          </p:cNvPr>
          <p:cNvSpPr/>
          <p:nvPr/>
        </p:nvSpPr>
        <p:spPr>
          <a:xfrm>
            <a:off x="1375682" y="7740379"/>
            <a:ext cx="4611052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kern="0" spc="90" dirty="0">
                <a:solidFill>
                  <a:srgbClr val="0096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VIEW OF THE TRUTH</a:t>
            </a:r>
            <a:endParaRPr lang="en-US" sz="1800" dirty="0"/>
          </a:p>
        </p:txBody>
      </p:sp>
      <p:sp>
        <p:nvSpPr>
          <p:cNvPr id="20" name="Shape 12">
            <a:extLst>
              <a:ext uri="{FF2B5EF4-FFF2-40B4-BE49-F238E27FC236}">
                <a16:creationId xmlns:a16="http://schemas.microsoft.com/office/drawing/2014/main" id="{944C221F-3BFE-DE9C-0700-9A6F74879B23}"/>
              </a:ext>
            </a:extLst>
          </p:cNvPr>
          <p:cNvSpPr/>
          <p:nvPr/>
        </p:nvSpPr>
        <p:spPr>
          <a:xfrm>
            <a:off x="6509657" y="2806727"/>
            <a:ext cx="5181600" cy="5552777"/>
          </a:xfrm>
          <a:prstGeom prst="rect">
            <a:avLst/>
          </a:prstGeom>
          <a:solidFill>
            <a:srgbClr val="F7F8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3">
            <a:extLst>
              <a:ext uri="{FF2B5EF4-FFF2-40B4-BE49-F238E27FC236}">
                <a16:creationId xmlns:a16="http://schemas.microsoft.com/office/drawing/2014/main" id="{CB9CE2B1-3E9D-FA42-A6CF-ACA5B584FA90}"/>
              </a:ext>
            </a:extLst>
          </p:cNvPr>
          <p:cNvSpPr/>
          <p:nvPr/>
        </p:nvSpPr>
        <p:spPr>
          <a:xfrm>
            <a:off x="6509657" y="8349979"/>
            <a:ext cx="518160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14">
            <a:extLst>
              <a:ext uri="{FF2B5EF4-FFF2-40B4-BE49-F238E27FC236}">
                <a16:creationId xmlns:a16="http://schemas.microsoft.com/office/drawing/2014/main" id="{2781D06B-5872-C370-C390-C3EE4262E5FB}"/>
              </a:ext>
            </a:extLst>
          </p:cNvPr>
          <p:cNvSpPr/>
          <p:nvPr/>
        </p:nvSpPr>
        <p:spPr>
          <a:xfrm>
            <a:off x="6509657" y="2806727"/>
            <a:ext cx="5181600" cy="38100"/>
          </a:xfrm>
          <a:prstGeom prst="rect">
            <a:avLst/>
          </a:prstGeom>
          <a:solidFill>
            <a:srgbClr val="0096D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15">
            <a:extLst>
              <a:ext uri="{FF2B5EF4-FFF2-40B4-BE49-F238E27FC236}">
                <a16:creationId xmlns:a16="http://schemas.microsoft.com/office/drawing/2014/main" id="{6C64DEE2-2FDD-C3E2-F537-D52728B10CE4}"/>
              </a:ext>
            </a:extLst>
          </p:cNvPr>
          <p:cNvSpPr/>
          <p:nvPr/>
        </p:nvSpPr>
        <p:spPr>
          <a:xfrm>
            <a:off x="6509657" y="2806727"/>
            <a:ext cx="9525" cy="5552777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16">
            <a:extLst>
              <a:ext uri="{FF2B5EF4-FFF2-40B4-BE49-F238E27FC236}">
                <a16:creationId xmlns:a16="http://schemas.microsoft.com/office/drawing/2014/main" id="{8C408161-605C-C5DE-7C98-C7187B9D9632}"/>
              </a:ext>
            </a:extLst>
          </p:cNvPr>
          <p:cNvSpPr/>
          <p:nvPr/>
        </p:nvSpPr>
        <p:spPr>
          <a:xfrm>
            <a:off x="11681732" y="2806727"/>
            <a:ext cx="9525" cy="5552777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17">
            <a:extLst>
              <a:ext uri="{FF2B5EF4-FFF2-40B4-BE49-F238E27FC236}">
                <a16:creationId xmlns:a16="http://schemas.microsoft.com/office/drawing/2014/main" id="{2BEA22D6-B105-7E31-4F37-ED19D5F4FA28}"/>
              </a:ext>
            </a:extLst>
          </p:cNvPr>
          <p:cNvSpPr/>
          <p:nvPr/>
        </p:nvSpPr>
        <p:spPr>
          <a:xfrm>
            <a:off x="6862082" y="3225827"/>
            <a:ext cx="4611052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kern="0" spc="90" dirty="0">
                <a:solidFill>
                  <a:srgbClr val="0096D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02 / DELIVERABLES</a:t>
            </a:r>
            <a:endParaRPr lang="en-US" sz="1800" dirty="0"/>
          </a:p>
        </p:txBody>
      </p:sp>
      <p:sp>
        <p:nvSpPr>
          <p:cNvPr id="31" name="Text 18">
            <a:extLst>
              <a:ext uri="{FF2B5EF4-FFF2-40B4-BE49-F238E27FC236}">
                <a16:creationId xmlns:a16="http://schemas.microsoft.com/office/drawing/2014/main" id="{DD31DEC9-DD0F-E9DA-3FBA-C23EDA607ED7}"/>
              </a:ext>
            </a:extLst>
          </p:cNvPr>
          <p:cNvSpPr/>
          <p:nvPr/>
        </p:nvSpPr>
        <p:spPr>
          <a:xfrm>
            <a:off x="6862082" y="3749702"/>
            <a:ext cx="4611052" cy="8343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2850" b="1" kern="0" spc="-43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playback session &amp; detailed report</a:t>
            </a:r>
            <a:endParaRPr lang="en-US" sz="2850" dirty="0"/>
          </a:p>
        </p:txBody>
      </p:sp>
      <p:sp>
        <p:nvSpPr>
          <p:cNvPr id="32" name="Text 19">
            <a:extLst>
              <a:ext uri="{FF2B5EF4-FFF2-40B4-BE49-F238E27FC236}">
                <a16:creationId xmlns:a16="http://schemas.microsoft.com/office/drawing/2014/main" id="{D6F152B5-A4C5-2B66-7A68-FFAD35E69DA8}"/>
              </a:ext>
            </a:extLst>
          </p:cNvPr>
          <p:cNvSpPr/>
          <p:nvPr/>
        </p:nvSpPr>
        <p:spPr>
          <a:xfrm>
            <a:off x="6862082" y="4774532"/>
            <a:ext cx="4611052" cy="1409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working playback session with your stakeholders, plus a detailed written report you can take to procurement, finance, or the board.</a:t>
            </a:r>
            <a:endParaRPr lang="en-US" sz="1800" dirty="0"/>
          </a:p>
        </p:txBody>
      </p:sp>
      <p:sp>
        <p:nvSpPr>
          <p:cNvPr id="33" name="Text 20">
            <a:extLst>
              <a:ext uri="{FF2B5EF4-FFF2-40B4-BE49-F238E27FC236}">
                <a16:creationId xmlns:a16="http://schemas.microsoft.com/office/drawing/2014/main" id="{7739498B-9061-AA33-0E7F-531B781E959A}"/>
              </a:ext>
            </a:extLst>
          </p:cNvPr>
          <p:cNvSpPr/>
          <p:nvPr/>
        </p:nvSpPr>
        <p:spPr>
          <a:xfrm>
            <a:off x="6862082" y="6787879"/>
            <a:ext cx="3033055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5700" b="1" kern="0" spc="-171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Session</a:t>
            </a:r>
            <a:endParaRPr lang="en-US" sz="5700" dirty="0"/>
          </a:p>
        </p:txBody>
      </p:sp>
      <p:sp>
        <p:nvSpPr>
          <p:cNvPr id="47" name="Text 21">
            <a:extLst>
              <a:ext uri="{FF2B5EF4-FFF2-40B4-BE49-F238E27FC236}">
                <a16:creationId xmlns:a16="http://schemas.microsoft.com/office/drawing/2014/main" id="{01679438-DEFB-65E7-08D9-BD53D1BFF9A5}"/>
              </a:ext>
            </a:extLst>
          </p:cNvPr>
          <p:cNvSpPr/>
          <p:nvPr/>
        </p:nvSpPr>
        <p:spPr>
          <a:xfrm>
            <a:off x="6862082" y="7740379"/>
            <a:ext cx="4611052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kern="0" spc="90" dirty="0">
                <a:solidFill>
                  <a:srgbClr val="0096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 WRITTEN REPORT</a:t>
            </a:r>
            <a:endParaRPr lang="en-US" sz="1800" dirty="0"/>
          </a:p>
        </p:txBody>
      </p:sp>
      <p:sp>
        <p:nvSpPr>
          <p:cNvPr id="49" name="Shape 22">
            <a:extLst>
              <a:ext uri="{FF2B5EF4-FFF2-40B4-BE49-F238E27FC236}">
                <a16:creationId xmlns:a16="http://schemas.microsoft.com/office/drawing/2014/main" id="{9EFB9AE9-E23D-7EEB-1E6D-661FD8AD7526}"/>
              </a:ext>
            </a:extLst>
          </p:cNvPr>
          <p:cNvSpPr/>
          <p:nvPr/>
        </p:nvSpPr>
        <p:spPr>
          <a:xfrm>
            <a:off x="11996057" y="2806727"/>
            <a:ext cx="5181600" cy="5552777"/>
          </a:xfrm>
          <a:prstGeom prst="rect">
            <a:avLst/>
          </a:prstGeom>
          <a:solidFill>
            <a:srgbClr val="F7F8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5" name="Shape 23">
            <a:extLst>
              <a:ext uri="{FF2B5EF4-FFF2-40B4-BE49-F238E27FC236}">
                <a16:creationId xmlns:a16="http://schemas.microsoft.com/office/drawing/2014/main" id="{3BBA9919-8291-EA39-3551-93A9F98F99C4}"/>
              </a:ext>
            </a:extLst>
          </p:cNvPr>
          <p:cNvSpPr/>
          <p:nvPr/>
        </p:nvSpPr>
        <p:spPr>
          <a:xfrm>
            <a:off x="11996057" y="8349979"/>
            <a:ext cx="5181600" cy="9525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6" name="Shape 24">
            <a:extLst>
              <a:ext uri="{FF2B5EF4-FFF2-40B4-BE49-F238E27FC236}">
                <a16:creationId xmlns:a16="http://schemas.microsoft.com/office/drawing/2014/main" id="{C7CD77CC-DB4C-316F-062F-C9A8638A0011}"/>
              </a:ext>
            </a:extLst>
          </p:cNvPr>
          <p:cNvSpPr/>
          <p:nvPr/>
        </p:nvSpPr>
        <p:spPr>
          <a:xfrm>
            <a:off x="11996057" y="2806727"/>
            <a:ext cx="5181600" cy="38100"/>
          </a:xfrm>
          <a:prstGeom prst="rect">
            <a:avLst/>
          </a:prstGeom>
          <a:solidFill>
            <a:srgbClr val="0096D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7" name="Shape 25">
            <a:extLst>
              <a:ext uri="{FF2B5EF4-FFF2-40B4-BE49-F238E27FC236}">
                <a16:creationId xmlns:a16="http://schemas.microsoft.com/office/drawing/2014/main" id="{EBF72D9A-03F7-6AAA-E8AF-1B5EBD313B7A}"/>
              </a:ext>
            </a:extLst>
          </p:cNvPr>
          <p:cNvSpPr/>
          <p:nvPr/>
        </p:nvSpPr>
        <p:spPr>
          <a:xfrm>
            <a:off x="11996057" y="2806727"/>
            <a:ext cx="9525" cy="5552777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8" name="Shape 26">
            <a:extLst>
              <a:ext uri="{FF2B5EF4-FFF2-40B4-BE49-F238E27FC236}">
                <a16:creationId xmlns:a16="http://schemas.microsoft.com/office/drawing/2014/main" id="{E57104D0-3400-10FB-72D2-7B874A276161}"/>
              </a:ext>
            </a:extLst>
          </p:cNvPr>
          <p:cNvSpPr/>
          <p:nvPr/>
        </p:nvSpPr>
        <p:spPr>
          <a:xfrm>
            <a:off x="17168132" y="2806727"/>
            <a:ext cx="9525" cy="5552777"/>
          </a:xfrm>
          <a:prstGeom prst="rect">
            <a:avLst/>
          </a:prstGeom>
          <a:solidFill>
            <a:srgbClr val="E3E6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9" name="Text 27">
            <a:extLst>
              <a:ext uri="{FF2B5EF4-FFF2-40B4-BE49-F238E27FC236}">
                <a16:creationId xmlns:a16="http://schemas.microsoft.com/office/drawing/2014/main" id="{C4AC4C2A-3EA9-51CB-BB4E-73CB616059CB}"/>
              </a:ext>
            </a:extLst>
          </p:cNvPr>
          <p:cNvSpPr/>
          <p:nvPr/>
        </p:nvSpPr>
        <p:spPr>
          <a:xfrm>
            <a:off x="12348482" y="3225827"/>
            <a:ext cx="4611052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kern="0" spc="90" dirty="0">
                <a:solidFill>
                  <a:srgbClr val="0096D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03 / NEXT STEP</a:t>
            </a:r>
            <a:endParaRPr lang="en-US" sz="1800" dirty="0"/>
          </a:p>
        </p:txBody>
      </p:sp>
      <p:sp>
        <p:nvSpPr>
          <p:cNvPr id="60" name="Text 28">
            <a:extLst>
              <a:ext uri="{FF2B5EF4-FFF2-40B4-BE49-F238E27FC236}">
                <a16:creationId xmlns:a16="http://schemas.microsoft.com/office/drawing/2014/main" id="{82E50989-58C9-F3C0-9E9B-1E55FB3159B8}"/>
              </a:ext>
            </a:extLst>
          </p:cNvPr>
          <p:cNvSpPr/>
          <p:nvPr/>
        </p:nvSpPr>
        <p:spPr>
          <a:xfrm>
            <a:off x="12348482" y="3749702"/>
            <a:ext cx="4611052" cy="8343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2850" b="1" kern="0" spc="-43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Optional scope from NTT DATA</a:t>
            </a:r>
            <a:endParaRPr lang="en-US" sz="2850" dirty="0"/>
          </a:p>
        </p:txBody>
      </p:sp>
      <p:sp>
        <p:nvSpPr>
          <p:cNvPr id="61" name="Text 29">
            <a:extLst>
              <a:ext uri="{FF2B5EF4-FFF2-40B4-BE49-F238E27FC236}">
                <a16:creationId xmlns:a16="http://schemas.microsoft.com/office/drawing/2014/main" id="{9340E953-6418-2B9D-F77C-05931C5E90CF}"/>
              </a:ext>
            </a:extLst>
          </p:cNvPr>
          <p:cNvSpPr/>
          <p:nvPr/>
        </p:nvSpPr>
        <p:spPr>
          <a:xfrm>
            <a:off x="12348482" y="4774532"/>
            <a:ext cx="4611052" cy="1752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useful, NTT DATA can scope follow-on work - enabling </a:t>
            </a:r>
            <a:r>
              <a:rPr lang="en-US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areas of improvement, JML, </a:t>
            </a:r>
            <a:r>
              <a:rPr lang="en-US" sz="18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Secure Score recommendations, and building a technical and license roadmap to action what the report surfaces.</a:t>
            </a:r>
            <a:endParaRPr lang="en-US" sz="1800" dirty="0"/>
          </a:p>
        </p:txBody>
      </p:sp>
      <p:sp>
        <p:nvSpPr>
          <p:cNvPr id="62" name="Text 30">
            <a:extLst>
              <a:ext uri="{FF2B5EF4-FFF2-40B4-BE49-F238E27FC236}">
                <a16:creationId xmlns:a16="http://schemas.microsoft.com/office/drawing/2014/main" id="{76DF9EC6-BB87-8F0F-AD8E-6B819081A533}"/>
              </a:ext>
            </a:extLst>
          </p:cNvPr>
          <p:cNvSpPr/>
          <p:nvPr/>
        </p:nvSpPr>
        <p:spPr>
          <a:xfrm>
            <a:off x="12348482" y="6787879"/>
            <a:ext cx="3294726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5700" b="1" kern="0" spc="-171" dirty="0">
                <a:solidFill>
                  <a:srgbClr val="0A25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Optional</a:t>
            </a:r>
            <a:endParaRPr lang="en-US" sz="5700" dirty="0"/>
          </a:p>
        </p:txBody>
      </p:sp>
      <p:sp>
        <p:nvSpPr>
          <p:cNvPr id="63" name="Text 31">
            <a:extLst>
              <a:ext uri="{FF2B5EF4-FFF2-40B4-BE49-F238E27FC236}">
                <a16:creationId xmlns:a16="http://schemas.microsoft.com/office/drawing/2014/main" id="{4FF850BF-C974-1F71-96EB-623AF0B65640}"/>
              </a:ext>
            </a:extLst>
          </p:cNvPr>
          <p:cNvSpPr/>
          <p:nvPr/>
        </p:nvSpPr>
        <p:spPr>
          <a:xfrm>
            <a:off x="12348482" y="7740379"/>
            <a:ext cx="4611052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kern="0" spc="90" dirty="0">
                <a:solidFill>
                  <a:srgbClr val="0096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SCOPE OF WORK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767842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 - Full Image Background">
  <a:themeElements>
    <a:clrScheme name="Colours corrected">
      <a:dk1>
        <a:srgbClr val="070F26"/>
      </a:dk1>
      <a:lt1>
        <a:srgbClr val="FFFFFF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_DATA_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lIns="108000" tIns="72000" rIns="108000" bIns="72000" rtlCol="0" anchor="ctr"/>
      <a:lstStyle>
        <a:defPPr algn="ctr">
          <a:lnSpc>
            <a:spcPct val="110000"/>
          </a:lnSpc>
          <a:spcBef>
            <a:spcPts val="600"/>
          </a:spcBef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>
        <a:noAutofit/>
      </a:bodyPr>
      <a:lstStyle>
        <a:defPPr algn="l">
          <a:defRPr dirty="0"/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Modified template" id="{4F450252-7254-4369-AEC3-0E45D51D3BEB}" vid="{5E6ECF76-562A-4C3C-880B-B057BB3C8CEE}"/>
    </a:ext>
  </a:extLst>
</a:theme>
</file>

<file path=ppt/theme/theme2.xml><?xml version="1.0" encoding="utf-8"?>
<a:theme xmlns:a="http://schemas.openxmlformats.org/drawingml/2006/main" name="Dark Body Slides">
  <a:themeElements>
    <a:clrScheme name="Colours corrected">
      <a:dk1>
        <a:srgbClr val="070F26"/>
      </a:dk1>
      <a:lt1>
        <a:srgbClr val="FFFFFF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Modified template" id="{4F450252-7254-4369-AEC3-0E45D51D3BEB}" vid="{7367EA60-D283-48D5-B282-4C34D10A6565}"/>
    </a:ext>
  </a:extLst>
</a:theme>
</file>

<file path=ppt/theme/theme3.xml><?xml version="1.0" encoding="utf-8"?>
<a:theme xmlns:a="http://schemas.openxmlformats.org/drawingml/2006/main" name="Light Body Slides">
  <a:themeElements>
    <a:clrScheme name="Colours corrected">
      <a:dk1>
        <a:srgbClr val="070F26"/>
      </a:dk1>
      <a:lt1>
        <a:srgbClr val="FFFFFF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Modified template" id="{4F450252-7254-4369-AEC3-0E45D51D3BEB}" vid="{5DD62B90-4086-4DAF-9531-0FB97419F5D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1658</Words>
  <Application>Microsoft Macintosh PowerPoint</Application>
  <PresentationFormat>Custom</PresentationFormat>
  <Paragraphs>179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Georgia</vt:lpstr>
      <vt:lpstr>Covers - Full Image Background</vt:lpstr>
      <vt:lpstr>Dark Body Slides</vt:lpstr>
      <vt:lpstr>Light Body Slides</vt:lpstr>
      <vt:lpstr>Microsoft 365 Value Add. Unlocking the value of your Microsoft 365 &amp; Copilot investment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Vlasta Pitro</cp:lastModifiedBy>
  <cp:revision>27</cp:revision>
  <dcterms:created xsi:type="dcterms:W3CDTF">2026-05-09T14:50:33Z</dcterms:created>
  <dcterms:modified xsi:type="dcterms:W3CDTF">2026-05-28T06:02:10Z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637e5cc-ed1f-4ad6-a881-35c0f1c6f3d8_Enabled">
    <vt:lpwstr>true</vt:lpwstr>
  </property>
  <property fmtid="{D5CDD505-2E9C-101B-9397-08002B2CF9AE}" pid="3" name="MSIP_Label_4637e5cc-ed1f-4ad6-a881-35c0f1c6f3d8_SetDate">
    <vt:lpwstr>2026-05-12T07:19:56Z</vt:lpwstr>
  </property>
  <property fmtid="{D5CDD505-2E9C-101B-9397-08002B2CF9AE}" pid="4" name="MSIP_Label_4637e5cc-ed1f-4ad6-a881-35c0f1c6f3d8_Method">
    <vt:lpwstr>Standard</vt:lpwstr>
  </property>
  <property fmtid="{D5CDD505-2E9C-101B-9397-08002B2CF9AE}" pid="5" name="MSIP_Label_4637e5cc-ed1f-4ad6-a881-35c0f1c6f3d8_Name">
    <vt:lpwstr>General</vt:lpwstr>
  </property>
  <property fmtid="{D5CDD505-2E9C-101B-9397-08002B2CF9AE}" pid="6" name="MSIP_Label_4637e5cc-ed1f-4ad6-a881-35c0f1c6f3d8_SiteId">
    <vt:lpwstr>e3cf3c98-a978-465f-8254-9d541eeea73c</vt:lpwstr>
  </property>
  <property fmtid="{D5CDD505-2E9C-101B-9397-08002B2CF9AE}" pid="7" name="MSIP_Label_4637e5cc-ed1f-4ad6-a881-35c0f1c6f3d8_ActionId">
    <vt:lpwstr>46283322-af1d-435c-b7cb-748e5614e767</vt:lpwstr>
  </property>
  <property fmtid="{D5CDD505-2E9C-101B-9397-08002B2CF9AE}" pid="8" name="MSIP_Label_4637e5cc-ed1f-4ad6-a881-35c0f1c6f3d8_ContentBits">
    <vt:lpwstr>2</vt:lpwstr>
  </property>
  <property fmtid="{D5CDD505-2E9C-101B-9397-08002B2CF9AE}" pid="9" name="MSIP_Label_4637e5cc-ed1f-4ad6-a881-35c0f1c6f3d8_Tag">
    <vt:lpwstr>50, 3, 0, 1</vt:lpwstr>
  </property>
  <property fmtid="{D5CDD505-2E9C-101B-9397-08002B2CF9AE}" pid="10" name="ClassificationContentMarkingFooterLocations">
    <vt:lpwstr>Covers - Full Image Background:5\Dark Body Slides:9\Light Body Slides:9</vt:lpwstr>
  </property>
  <property fmtid="{D5CDD505-2E9C-101B-9397-08002B2CF9AE}" pid="11" name="ClassificationContentMarkingFooterText">
    <vt:lpwstr>Sensitivity Label: General</vt:lpwstr>
  </property>
</Properties>
</file>